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5143500" cx="9144000"/>
  <p:notesSz cx="6858000" cy="9144000"/>
  <p:embeddedFontLst>
    <p:embeddedFont>
      <p:font typeface="PT Sans Narrow"/>
      <p:regular r:id="rId132"/>
      <p:bold r:id="rId133"/>
    </p:embeddedFont>
    <p:embeddedFont>
      <p:font typeface="Tahoma"/>
      <p:regular r:id="rId134"/>
      <p:bold r:id="rId135"/>
    </p:embeddedFont>
    <p:embeddedFont>
      <p:font typeface="Open Sans"/>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0" roundtripDataSignature="AMtx7mgMrxJR43mbeitxpiK2spHKQfTt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0"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OpenSans-boldItalic.fntdata"/><Relationship Id="rId138" Type="http://schemas.openxmlformats.org/officeDocument/2006/relationships/font" Target="fonts/OpenSans-italic.fntdata"/><Relationship Id="rId137" Type="http://schemas.openxmlformats.org/officeDocument/2006/relationships/font" Target="fonts/OpenSans-bold.fntdata"/><Relationship Id="rId132" Type="http://schemas.openxmlformats.org/officeDocument/2006/relationships/font" Target="fonts/PTSansNarrow-regular.fntdata"/><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OpenSans-regular.fntdata"/><Relationship Id="rId135" Type="http://schemas.openxmlformats.org/officeDocument/2006/relationships/font" Target="fonts/Tahoma-bold.fntdata"/><Relationship Id="rId134" Type="http://schemas.openxmlformats.org/officeDocument/2006/relationships/font" Target="fonts/Tahoma-regular.fntdata"/><Relationship Id="rId133" Type="http://schemas.openxmlformats.org/officeDocument/2006/relationships/font" Target="fonts/PTSansNarrow-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1" name="Google Shape;55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5" name="Google Shape;5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5" name="Google Shape;57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128"/>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128"/>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128"/>
          <p:cNvGrpSpPr/>
          <p:nvPr/>
        </p:nvGrpSpPr>
        <p:grpSpPr>
          <a:xfrm>
            <a:off x="1004144" y="1022025"/>
            <a:ext cx="7136669" cy="152400"/>
            <a:chOff x="1346429" y="1011300"/>
            <a:chExt cx="6452100" cy="152400"/>
          </a:xfrm>
        </p:grpSpPr>
        <p:cxnSp>
          <p:nvCxnSpPr>
            <p:cNvPr id="13" name="Google Shape;13;p128"/>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128"/>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128"/>
          <p:cNvGrpSpPr/>
          <p:nvPr/>
        </p:nvGrpSpPr>
        <p:grpSpPr>
          <a:xfrm>
            <a:off x="1004151" y="3969100"/>
            <a:ext cx="7136669" cy="152400"/>
            <a:chOff x="1346435" y="3969088"/>
            <a:chExt cx="6452100" cy="152400"/>
          </a:xfrm>
        </p:grpSpPr>
        <p:cxnSp>
          <p:nvCxnSpPr>
            <p:cNvPr id="16" name="Google Shape;16;p128"/>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128"/>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12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12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37"/>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6" name="Google Shape;56;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38"/>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8"/>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138"/>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1" name="Google Shape;61;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29"/>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12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1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0" name="Google Shape;30;p131"/>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1"/>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3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2"/>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6" name="Google Shape;36;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1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9" name="Google Shape;39;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1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1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4" name="Shape 44"/>
        <p:cNvGrpSpPr/>
        <p:nvPr/>
      </p:nvGrpSpPr>
      <p:grpSpPr>
        <a:xfrm>
          <a:off x="0" y="0"/>
          <a:ext cx="0" cy="0"/>
          <a:chOff x="0" y="0"/>
          <a:chExt cx="0" cy="0"/>
        </a:xfrm>
      </p:grpSpPr>
      <p:sp>
        <p:nvSpPr>
          <p:cNvPr id="45" name="Google Shape;45;p135"/>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6" name="Google Shape;46;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3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3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136"/>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36"/>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3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3" name="Google Shape;53;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2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94.png"/><Relationship Id="rId6" Type="http://schemas.openxmlformats.org/officeDocument/2006/relationships/image" Target="../media/image98.png"/><Relationship Id="rId7" Type="http://schemas.openxmlformats.org/officeDocument/2006/relationships/image" Target="../media/image102.png"/><Relationship Id="rId8"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1.png"/><Relationship Id="rId4" Type="http://schemas.openxmlformats.org/officeDocument/2006/relationships/image" Target="../media/image99.png"/><Relationship Id="rId10" Type="http://schemas.openxmlformats.org/officeDocument/2006/relationships/image" Target="../media/image107.png"/><Relationship Id="rId9" Type="http://schemas.openxmlformats.org/officeDocument/2006/relationships/image" Target="../media/image103.png"/><Relationship Id="rId5" Type="http://schemas.openxmlformats.org/officeDocument/2006/relationships/image" Target="../media/image114.png"/><Relationship Id="rId6" Type="http://schemas.openxmlformats.org/officeDocument/2006/relationships/image" Target="../media/image104.png"/><Relationship Id="rId7" Type="http://schemas.openxmlformats.org/officeDocument/2006/relationships/image" Target="../media/image108.png"/><Relationship Id="rId8" Type="http://schemas.openxmlformats.org/officeDocument/2006/relationships/image" Target="../media/image1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0.png"/><Relationship Id="rId4" Type="http://schemas.openxmlformats.org/officeDocument/2006/relationships/image" Target="../media/image113.png"/><Relationship Id="rId11" Type="http://schemas.openxmlformats.org/officeDocument/2006/relationships/image" Target="../media/image119.png"/><Relationship Id="rId10" Type="http://schemas.openxmlformats.org/officeDocument/2006/relationships/image" Target="../media/image118.png"/><Relationship Id="rId12" Type="http://schemas.openxmlformats.org/officeDocument/2006/relationships/image" Target="../media/image116.png"/><Relationship Id="rId9"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image" Target="../media/image105.png"/><Relationship Id="rId7" Type="http://schemas.openxmlformats.org/officeDocument/2006/relationships/image" Target="../media/image117.png"/><Relationship Id="rId8" Type="http://schemas.openxmlformats.org/officeDocument/2006/relationships/image" Target="../media/image11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6.png"/><Relationship Id="rId6"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33.png"/><Relationship Id="rId4" Type="http://schemas.openxmlformats.org/officeDocument/2006/relationships/image" Target="../media/image128.png"/><Relationship Id="rId5" Type="http://schemas.openxmlformats.org/officeDocument/2006/relationships/image" Target="../media/image126.png"/><Relationship Id="rId6"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35.png"/><Relationship Id="rId4" Type="http://schemas.openxmlformats.org/officeDocument/2006/relationships/image" Target="../media/image1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study.com/academy/lesson/testing-an-ftp-connection.html"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0.png"/><Relationship Id="rId11" Type="http://schemas.openxmlformats.org/officeDocument/2006/relationships/image" Target="../media/image32.png"/><Relationship Id="rId10" Type="http://schemas.openxmlformats.org/officeDocument/2006/relationships/image" Target="../media/image36.png"/><Relationship Id="rId9" Type="http://schemas.openxmlformats.org/officeDocument/2006/relationships/image" Target="../media/image46.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6.png"/><Relationship Id="rId10" Type="http://schemas.openxmlformats.org/officeDocument/2006/relationships/image" Target="../media/image57.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3.png"/><Relationship Id="rId7" Type="http://schemas.openxmlformats.org/officeDocument/2006/relationships/image" Target="../media/image52.png"/><Relationship Id="rId8"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3.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62.png"/><Relationship Id="rId8"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76.png"/><Relationship Id="rId5"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3.png"/><Relationship Id="rId5" Type="http://schemas.openxmlformats.org/officeDocument/2006/relationships/image" Target="../media/image78.png"/><Relationship Id="rId6" Type="http://schemas.openxmlformats.org/officeDocument/2006/relationships/image" Target="../media/image69.png"/><Relationship Id="rId7"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79.png"/><Relationship Id="rId9" Type="http://schemas.openxmlformats.org/officeDocument/2006/relationships/image" Target="../media/image3.png"/><Relationship Id="rId5" Type="http://schemas.openxmlformats.org/officeDocument/2006/relationships/image" Target="../media/image73.png"/><Relationship Id="rId6" Type="http://schemas.openxmlformats.org/officeDocument/2006/relationships/image" Target="../media/image65.png"/><Relationship Id="rId7" Type="http://schemas.openxmlformats.org/officeDocument/2006/relationships/image" Target="../media/image71.png"/><Relationship Id="rId8"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9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2.png"/><Relationship Id="rId4" Type="http://schemas.openxmlformats.org/officeDocument/2006/relationships/image" Target="../media/image87.png"/><Relationship Id="rId5"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75"/>
            <a:ext cx="75756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3800">
                <a:solidFill>
                  <a:srgbClr val="741B47"/>
                </a:solidFill>
                <a:latin typeface="Cambria"/>
                <a:ea typeface="Cambria"/>
                <a:cs typeface="Cambria"/>
                <a:sym typeface="Cambria"/>
              </a:rPr>
              <a:t>18CSC302J- Computer  Networks</a:t>
            </a:r>
            <a:endParaRPr sz="3800">
              <a:solidFill>
                <a:srgbClr val="741B47"/>
              </a:solidFill>
              <a:latin typeface="Cambria"/>
              <a:ea typeface="Cambria"/>
              <a:cs typeface="Cambria"/>
              <a:sym typeface="Cambria"/>
            </a:endParaRPr>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5400">
                <a:solidFill>
                  <a:schemeClr val="accent1"/>
                </a:solidFill>
                <a:latin typeface="Cambria"/>
                <a:ea typeface="Cambria"/>
                <a:cs typeface="Cambria"/>
                <a:sym typeface="Cambria"/>
              </a:rPr>
              <a:t>Unit-3</a:t>
            </a:r>
            <a:endParaRPr/>
          </a:p>
        </p:txBody>
      </p:sp>
      <p:pic>
        <p:nvPicPr>
          <p:cNvPr id="68" name="Google Shape;68;p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69" name="Google Shape;69;p1"/>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School of Computing - SRMIST Kattankulathur Campus</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226208" y="86683"/>
            <a:ext cx="8520600" cy="36050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solidFill>
                  <a:schemeClr val="accent1"/>
                </a:solidFill>
                <a:latin typeface="Cambria"/>
                <a:ea typeface="Cambria"/>
                <a:cs typeface="Cambria"/>
                <a:sym typeface="Cambria"/>
              </a:rPr>
              <a:t>Domain Name Space</a:t>
            </a:r>
            <a:endParaRPr sz="3200"/>
          </a:p>
        </p:txBody>
      </p:sp>
      <p:sp>
        <p:nvSpPr>
          <p:cNvPr id="153" name="Google Shape;153;p10"/>
          <p:cNvSpPr txBox="1"/>
          <p:nvPr>
            <p:ph idx="1" type="body"/>
          </p:nvPr>
        </p:nvSpPr>
        <p:spPr>
          <a:xfrm>
            <a:off x="311700" y="914400"/>
            <a:ext cx="8520600" cy="3654625"/>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Primary and Secondary Servers</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Primary Server</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Server that stores the file about the zone for which it is in authority. </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responsible for creating, maintaining and updating the zone files. </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stores zone file on a local disk.</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Secondary Servers</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Server that transfers the complete information about zone from another server and stores the file on its local disk.</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Secondary server neither creates nor updates the zone files.</a:t>
            </a:r>
            <a:endParaRPr/>
          </a:p>
        </p:txBody>
      </p:sp>
      <p:sp>
        <p:nvSpPr>
          <p:cNvPr id="154" name="Google Shape;1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5" name="Google Shape;155;p1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Second scenario</a:t>
            </a:r>
            <a:endParaRPr/>
          </a:p>
        </p:txBody>
      </p:sp>
      <p:sp>
        <p:nvSpPr>
          <p:cNvPr id="960" name="Google Shape;960;p10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961" name="Google Shape;961;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62" name="Google Shape;962;p100"/>
          <p:cNvGrpSpPr/>
          <p:nvPr/>
        </p:nvGrpSpPr>
        <p:grpSpPr>
          <a:xfrm>
            <a:off x="1099602" y="1614528"/>
            <a:ext cx="7319962" cy="2271712"/>
            <a:chOff x="914400" y="2171599"/>
            <a:chExt cx="7504112" cy="2500312"/>
          </a:xfrm>
        </p:grpSpPr>
        <p:pic>
          <p:nvPicPr>
            <p:cNvPr id="963" name="Google Shape;963;p100"/>
            <p:cNvPicPr preferRelativeResize="0"/>
            <p:nvPr/>
          </p:nvPicPr>
          <p:blipFill rotWithShape="1">
            <a:blip r:embed="rId3">
              <a:alphaModFix/>
            </a:blip>
            <a:srcRect b="0" l="0" r="0" t="0"/>
            <a:stretch/>
          </p:blipFill>
          <p:spPr>
            <a:xfrm>
              <a:off x="914400" y="2171599"/>
              <a:ext cx="7504112" cy="2500312"/>
            </a:xfrm>
            <a:prstGeom prst="rect">
              <a:avLst/>
            </a:prstGeom>
            <a:noFill/>
            <a:ln>
              <a:noFill/>
            </a:ln>
          </p:spPr>
        </p:pic>
        <p:pic>
          <p:nvPicPr>
            <p:cNvPr id="964" name="Google Shape;964;p100"/>
            <p:cNvPicPr preferRelativeResize="0"/>
            <p:nvPr/>
          </p:nvPicPr>
          <p:blipFill rotWithShape="1">
            <a:blip r:embed="rId4">
              <a:alphaModFix/>
            </a:blip>
            <a:srcRect b="0" l="0" r="0" t="0"/>
            <a:stretch/>
          </p:blipFill>
          <p:spPr>
            <a:xfrm>
              <a:off x="1408112" y="2685949"/>
              <a:ext cx="1471613" cy="614362"/>
            </a:xfrm>
            <a:prstGeom prst="rect">
              <a:avLst/>
            </a:prstGeom>
            <a:noFill/>
            <a:ln>
              <a:noFill/>
            </a:ln>
          </p:spPr>
        </p:pic>
        <p:pic>
          <p:nvPicPr>
            <p:cNvPr id="965" name="Google Shape;965;p100"/>
            <p:cNvPicPr preferRelativeResize="0"/>
            <p:nvPr/>
          </p:nvPicPr>
          <p:blipFill rotWithShape="1">
            <a:blip r:embed="rId5">
              <a:alphaModFix/>
            </a:blip>
            <a:srcRect b="0" l="0" r="0" t="0"/>
            <a:stretch/>
          </p:blipFill>
          <p:spPr>
            <a:xfrm>
              <a:off x="2709862" y="3376511"/>
              <a:ext cx="374650" cy="327025"/>
            </a:xfrm>
            <a:prstGeom prst="rect">
              <a:avLst/>
            </a:prstGeom>
            <a:noFill/>
            <a:ln>
              <a:noFill/>
            </a:ln>
          </p:spPr>
        </p:pic>
        <p:pic>
          <p:nvPicPr>
            <p:cNvPr id="966" name="Google Shape;966;p100"/>
            <p:cNvPicPr preferRelativeResize="0"/>
            <p:nvPr/>
          </p:nvPicPr>
          <p:blipFill rotWithShape="1">
            <a:blip r:embed="rId6">
              <a:alphaModFix/>
            </a:blip>
            <a:srcRect b="0" l="0" r="0" t="0"/>
            <a:stretch/>
          </p:blipFill>
          <p:spPr>
            <a:xfrm>
              <a:off x="3541712" y="3376511"/>
              <a:ext cx="2093913" cy="290513"/>
            </a:xfrm>
            <a:prstGeom prst="rect">
              <a:avLst/>
            </a:prstGeom>
            <a:noFill/>
            <a:ln>
              <a:noFill/>
            </a:ln>
          </p:spPr>
        </p:pic>
        <p:pic>
          <p:nvPicPr>
            <p:cNvPr id="967" name="Google Shape;967;p100"/>
            <p:cNvPicPr preferRelativeResize="0"/>
            <p:nvPr/>
          </p:nvPicPr>
          <p:blipFill rotWithShape="1">
            <a:blip r:embed="rId7">
              <a:alphaModFix/>
            </a:blip>
            <a:srcRect b="0" l="0" r="0" t="0"/>
            <a:stretch/>
          </p:blipFill>
          <p:spPr>
            <a:xfrm>
              <a:off x="6132512" y="3376511"/>
              <a:ext cx="374650" cy="320675"/>
            </a:xfrm>
            <a:prstGeom prst="rect">
              <a:avLst/>
            </a:prstGeom>
            <a:noFill/>
            <a:ln>
              <a:noFill/>
            </a:ln>
          </p:spPr>
        </p:pic>
        <p:pic>
          <p:nvPicPr>
            <p:cNvPr id="968" name="Google Shape;968;p100"/>
            <p:cNvPicPr preferRelativeResize="0"/>
            <p:nvPr/>
          </p:nvPicPr>
          <p:blipFill rotWithShape="1">
            <a:blip r:embed="rId8">
              <a:alphaModFix/>
            </a:blip>
            <a:srcRect b="0" l="0" r="0" t="0"/>
            <a:stretch/>
          </p:blipFill>
          <p:spPr>
            <a:xfrm>
              <a:off x="6284912" y="2628799"/>
              <a:ext cx="1590675" cy="595312"/>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Second scenario (Contd..)</a:t>
            </a:r>
            <a:endParaRPr sz="3200"/>
          </a:p>
        </p:txBody>
      </p:sp>
      <p:sp>
        <p:nvSpPr>
          <p:cNvPr id="974" name="Google Shape;974;p10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the sender and the receiver of the e-mail are users on two different mail servers. The message needs to be sent over the Internet. Here we need </a:t>
            </a:r>
            <a:r>
              <a:rPr lang="en-US" sz="1400">
                <a:solidFill>
                  <a:srgbClr val="FF0000"/>
                </a:solidFill>
                <a:latin typeface="Cambria"/>
                <a:ea typeface="Cambria"/>
                <a:cs typeface="Cambria"/>
                <a:sym typeface="Cambria"/>
              </a:rPr>
              <a:t>user agents (UAs) and message transfer agents (MTAs)</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Alice needs to use a user agent to send her message to the mail server at her own site. The mail server at her site uses a buffer (queue) to store messages waiting to be sent.</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 Bob also needs a user agent to retrieve messages stored in the mailbox of the system at his site. Here two message transfer agents are needed: one client and one server.</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 The server needs to run all of the time because it does not know when a client will ask for a connection. The client, on the other hand, can be triggered by the system when there is a message in the queue to be sent.</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975" name="Google Shape;975;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Third scenario</a:t>
            </a:r>
            <a:br>
              <a:rPr lang="en-US">
                <a:solidFill>
                  <a:srgbClr val="7030A0"/>
                </a:solidFill>
                <a:latin typeface="Cambria"/>
                <a:ea typeface="Cambria"/>
                <a:cs typeface="Cambria"/>
                <a:sym typeface="Cambria"/>
              </a:rPr>
            </a:br>
            <a:endParaRPr/>
          </a:p>
        </p:txBody>
      </p:sp>
      <p:sp>
        <p:nvSpPr>
          <p:cNvPr id="981" name="Google Shape;981;p10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982" name="Google Shape;982;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83" name="Google Shape;983;p102"/>
          <p:cNvGrpSpPr/>
          <p:nvPr/>
        </p:nvGrpSpPr>
        <p:grpSpPr>
          <a:xfrm>
            <a:off x="990600" y="1366636"/>
            <a:ext cx="7294562" cy="2721750"/>
            <a:chOff x="935038" y="1631950"/>
            <a:chExt cx="7294562" cy="4235450"/>
          </a:xfrm>
        </p:grpSpPr>
        <p:pic>
          <p:nvPicPr>
            <p:cNvPr id="984" name="Google Shape;984;p102"/>
            <p:cNvPicPr preferRelativeResize="0"/>
            <p:nvPr/>
          </p:nvPicPr>
          <p:blipFill rotWithShape="1">
            <a:blip r:embed="rId3">
              <a:alphaModFix/>
            </a:blip>
            <a:srcRect b="0" l="0" r="0" t="0"/>
            <a:stretch/>
          </p:blipFill>
          <p:spPr>
            <a:xfrm>
              <a:off x="935038" y="1631950"/>
              <a:ext cx="7294562" cy="4235450"/>
            </a:xfrm>
            <a:prstGeom prst="rect">
              <a:avLst/>
            </a:prstGeom>
            <a:noFill/>
            <a:ln>
              <a:noFill/>
            </a:ln>
          </p:spPr>
        </p:pic>
        <p:pic>
          <p:nvPicPr>
            <p:cNvPr id="985" name="Google Shape;985;p102"/>
            <p:cNvPicPr preferRelativeResize="0"/>
            <p:nvPr/>
          </p:nvPicPr>
          <p:blipFill rotWithShape="1">
            <a:blip r:embed="rId4">
              <a:alphaModFix/>
            </a:blip>
            <a:srcRect b="0" l="0" r="0" t="0"/>
            <a:stretch/>
          </p:blipFill>
          <p:spPr>
            <a:xfrm>
              <a:off x="1371600" y="1981200"/>
              <a:ext cx="576263" cy="192088"/>
            </a:xfrm>
            <a:prstGeom prst="rect">
              <a:avLst/>
            </a:prstGeom>
            <a:noFill/>
            <a:ln>
              <a:noFill/>
            </a:ln>
          </p:spPr>
        </p:pic>
        <p:pic>
          <p:nvPicPr>
            <p:cNvPr id="986" name="Google Shape;986;p102"/>
            <p:cNvPicPr preferRelativeResize="0"/>
            <p:nvPr/>
          </p:nvPicPr>
          <p:blipFill rotWithShape="1">
            <a:blip r:embed="rId5">
              <a:alphaModFix/>
            </a:blip>
            <a:srcRect b="0" l="0" r="0" t="0"/>
            <a:stretch/>
          </p:blipFill>
          <p:spPr>
            <a:xfrm>
              <a:off x="2514600" y="2057400"/>
              <a:ext cx="1362075" cy="1389063"/>
            </a:xfrm>
            <a:prstGeom prst="rect">
              <a:avLst/>
            </a:prstGeom>
            <a:noFill/>
            <a:ln>
              <a:noFill/>
            </a:ln>
          </p:spPr>
        </p:pic>
        <p:pic>
          <p:nvPicPr>
            <p:cNvPr id="987" name="Google Shape;987;p102"/>
            <p:cNvPicPr preferRelativeResize="0"/>
            <p:nvPr/>
          </p:nvPicPr>
          <p:blipFill rotWithShape="1">
            <a:blip r:embed="rId6">
              <a:alphaModFix/>
            </a:blip>
            <a:srcRect b="0" l="0" r="0" t="0"/>
            <a:stretch/>
          </p:blipFill>
          <p:spPr>
            <a:xfrm>
              <a:off x="3733800" y="3962400"/>
              <a:ext cx="328613" cy="419100"/>
            </a:xfrm>
            <a:prstGeom prst="rect">
              <a:avLst/>
            </a:prstGeom>
            <a:noFill/>
            <a:ln>
              <a:noFill/>
            </a:ln>
          </p:spPr>
        </p:pic>
        <p:pic>
          <p:nvPicPr>
            <p:cNvPr id="988" name="Google Shape;988;p102"/>
            <p:cNvPicPr preferRelativeResize="0"/>
            <p:nvPr/>
          </p:nvPicPr>
          <p:blipFill rotWithShape="1">
            <a:blip r:embed="rId7">
              <a:alphaModFix/>
            </a:blip>
            <a:srcRect b="0" l="0" r="0" t="0"/>
            <a:stretch/>
          </p:blipFill>
          <p:spPr>
            <a:xfrm>
              <a:off x="3700463" y="4724400"/>
              <a:ext cx="338137" cy="276225"/>
            </a:xfrm>
            <a:prstGeom prst="rect">
              <a:avLst/>
            </a:prstGeom>
            <a:noFill/>
            <a:ln>
              <a:noFill/>
            </a:ln>
          </p:spPr>
        </p:pic>
        <p:pic>
          <p:nvPicPr>
            <p:cNvPr id="989" name="Google Shape;989;p102"/>
            <p:cNvPicPr preferRelativeResize="0"/>
            <p:nvPr/>
          </p:nvPicPr>
          <p:blipFill rotWithShape="1">
            <a:blip r:embed="rId8">
              <a:alphaModFix/>
            </a:blip>
            <a:srcRect b="0" l="0" r="0" t="0"/>
            <a:stretch/>
          </p:blipFill>
          <p:spPr>
            <a:xfrm>
              <a:off x="4419600" y="4665663"/>
              <a:ext cx="1746250" cy="287337"/>
            </a:xfrm>
            <a:prstGeom prst="rect">
              <a:avLst/>
            </a:prstGeom>
            <a:noFill/>
            <a:ln>
              <a:noFill/>
            </a:ln>
          </p:spPr>
        </p:pic>
        <p:pic>
          <p:nvPicPr>
            <p:cNvPr id="990" name="Google Shape;990;p102"/>
            <p:cNvPicPr preferRelativeResize="0"/>
            <p:nvPr/>
          </p:nvPicPr>
          <p:blipFill rotWithShape="1">
            <a:blip r:embed="rId9">
              <a:alphaModFix/>
            </a:blip>
            <a:srcRect b="0" l="0" r="0" t="0"/>
            <a:stretch/>
          </p:blipFill>
          <p:spPr>
            <a:xfrm>
              <a:off x="6689725" y="4673600"/>
              <a:ext cx="320675" cy="279400"/>
            </a:xfrm>
            <a:prstGeom prst="rect">
              <a:avLst/>
            </a:prstGeom>
            <a:noFill/>
            <a:ln>
              <a:noFill/>
            </a:ln>
          </p:spPr>
        </p:pic>
        <p:pic>
          <p:nvPicPr>
            <p:cNvPr id="991" name="Google Shape;991;p102"/>
            <p:cNvPicPr preferRelativeResize="0"/>
            <p:nvPr/>
          </p:nvPicPr>
          <p:blipFill rotWithShape="1">
            <a:blip r:embed="rId10">
              <a:alphaModFix/>
            </a:blip>
            <a:srcRect b="0" l="0" r="0" t="0"/>
            <a:stretch/>
          </p:blipFill>
          <p:spPr>
            <a:xfrm>
              <a:off x="6738938" y="4078288"/>
              <a:ext cx="1033462" cy="493712"/>
            </a:xfrm>
            <a:prstGeom prst="rect">
              <a:avLst/>
            </a:prstGeom>
            <a:noFill/>
            <a:ln>
              <a:noFill/>
            </a:ln>
          </p:spPr>
        </p:pic>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Third scenario (Contd..)</a:t>
            </a:r>
            <a:br>
              <a:rPr lang="en-US" sz="3200">
                <a:latin typeface="Cambria"/>
                <a:ea typeface="Cambria"/>
                <a:cs typeface="Cambria"/>
                <a:sym typeface="Cambria"/>
              </a:rPr>
            </a:br>
            <a:endParaRPr sz="3200"/>
          </a:p>
        </p:txBody>
      </p:sp>
      <p:sp>
        <p:nvSpPr>
          <p:cNvPr id="997" name="Google Shape;997;p10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Alice needs a user agent to prepare her message. She then needs to send the message through the LAN or WAN.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This can be done through a </a:t>
            </a:r>
            <a:r>
              <a:rPr lang="en-US" sz="1400">
                <a:solidFill>
                  <a:srgbClr val="FF0000"/>
                </a:solidFill>
                <a:latin typeface="Cambria"/>
                <a:ea typeface="Cambria"/>
                <a:cs typeface="Cambria"/>
                <a:sym typeface="Cambria"/>
              </a:rPr>
              <a:t>pair of message transfer agents (client and server)</a:t>
            </a:r>
            <a:r>
              <a:rPr lang="en-US" sz="1400">
                <a:solidFill>
                  <a:srgbClr val="FFCB7F"/>
                </a:solidFill>
                <a:latin typeface="Cambria"/>
                <a:ea typeface="Cambria"/>
                <a:cs typeface="Cambria"/>
                <a:sym typeface="Cambria"/>
              </a:rPr>
              <a:t>. </a:t>
            </a:r>
            <a:r>
              <a:rPr lang="en-US" sz="1400">
                <a:solidFill>
                  <a:srgbClr val="000000"/>
                </a:solidFill>
                <a:latin typeface="Cambria"/>
                <a:ea typeface="Cambria"/>
                <a:cs typeface="Cambria"/>
                <a:sym typeface="Cambria"/>
              </a:rPr>
              <a:t>Whenever Alice has a message to send, she calls the user agent which, in turn, calls the MTA client.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MTA client establishes a connection with the MTA server on the system, which is running continuously. The system at Alice’s site queues all messages received.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It then uses an MTA client to share the messages to the system at Bob’s site; the system receives the message and stores it in Bob’s mailbox.</a:t>
            </a:r>
            <a:endParaRPr sz="1400">
              <a:solidFill>
                <a:srgbClr val="000000"/>
              </a:solidFill>
              <a:latin typeface="Cambria"/>
              <a:ea typeface="Cambria"/>
              <a:cs typeface="Cambria"/>
              <a:sym typeface="Cambria"/>
            </a:endParaRPr>
          </a:p>
          <a:p>
            <a:pPr indent="-228600" lvl="0" marL="457200" rtl="0" algn="l">
              <a:lnSpc>
                <a:spcPct val="100000"/>
              </a:lnSpc>
              <a:spcBef>
                <a:spcPts val="0"/>
              </a:spcBef>
              <a:spcAft>
                <a:spcPts val="0"/>
              </a:spcAft>
              <a:buSzPts val="1800"/>
              <a:buFont typeface="Arial"/>
              <a:buNone/>
            </a:pPr>
            <a:r>
              <a:t/>
            </a:r>
            <a:endParaRPr sz="1400"/>
          </a:p>
        </p:txBody>
      </p:sp>
      <p:sp>
        <p:nvSpPr>
          <p:cNvPr id="998" name="Google Shape;998;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Fourth scenario</a:t>
            </a:r>
            <a:br>
              <a:rPr lang="en-US">
                <a:solidFill>
                  <a:srgbClr val="7030A0"/>
                </a:solidFill>
                <a:latin typeface="Cambria"/>
                <a:ea typeface="Cambria"/>
                <a:cs typeface="Cambria"/>
                <a:sym typeface="Cambria"/>
              </a:rPr>
            </a:br>
            <a:endParaRPr/>
          </a:p>
        </p:txBody>
      </p:sp>
      <p:sp>
        <p:nvSpPr>
          <p:cNvPr id="1004" name="Google Shape;1004;p10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005" name="Google Shape;100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006" name="Google Shape;1006;p104"/>
          <p:cNvGrpSpPr/>
          <p:nvPr/>
        </p:nvGrpSpPr>
        <p:grpSpPr>
          <a:xfrm>
            <a:off x="583611" y="1968087"/>
            <a:ext cx="7678737" cy="2549018"/>
            <a:chOff x="855663" y="1682750"/>
            <a:chExt cx="7678737" cy="4184650"/>
          </a:xfrm>
        </p:grpSpPr>
        <p:pic>
          <p:nvPicPr>
            <p:cNvPr id="1007" name="Google Shape;1007;p104"/>
            <p:cNvPicPr preferRelativeResize="0"/>
            <p:nvPr/>
          </p:nvPicPr>
          <p:blipFill rotWithShape="1">
            <a:blip r:embed="rId3">
              <a:alphaModFix/>
            </a:blip>
            <a:srcRect b="0" l="0" r="0" t="0"/>
            <a:stretch/>
          </p:blipFill>
          <p:spPr>
            <a:xfrm>
              <a:off x="855663" y="1682750"/>
              <a:ext cx="7678737" cy="4184650"/>
            </a:xfrm>
            <a:prstGeom prst="rect">
              <a:avLst/>
            </a:prstGeom>
            <a:noFill/>
            <a:ln>
              <a:noFill/>
            </a:ln>
          </p:spPr>
        </p:pic>
        <p:pic>
          <p:nvPicPr>
            <p:cNvPr id="1008" name="Google Shape;1008;p104"/>
            <p:cNvPicPr preferRelativeResize="0"/>
            <p:nvPr/>
          </p:nvPicPr>
          <p:blipFill rotWithShape="1">
            <a:blip r:embed="rId4">
              <a:alphaModFix/>
            </a:blip>
            <a:srcRect b="0" l="0" r="0" t="0"/>
            <a:stretch/>
          </p:blipFill>
          <p:spPr>
            <a:xfrm>
              <a:off x="1295400" y="2057400"/>
              <a:ext cx="576263" cy="192088"/>
            </a:xfrm>
            <a:prstGeom prst="rect">
              <a:avLst/>
            </a:prstGeom>
            <a:noFill/>
            <a:ln>
              <a:noFill/>
            </a:ln>
          </p:spPr>
        </p:pic>
        <p:pic>
          <p:nvPicPr>
            <p:cNvPr id="1009" name="Google Shape;1009;p104"/>
            <p:cNvPicPr preferRelativeResize="0"/>
            <p:nvPr/>
          </p:nvPicPr>
          <p:blipFill rotWithShape="1">
            <a:blip r:embed="rId5">
              <a:alphaModFix/>
            </a:blip>
            <a:srcRect b="0" l="0" r="0" t="0"/>
            <a:stretch/>
          </p:blipFill>
          <p:spPr>
            <a:xfrm>
              <a:off x="2438400" y="2133600"/>
              <a:ext cx="812800" cy="1349375"/>
            </a:xfrm>
            <a:prstGeom prst="rect">
              <a:avLst/>
            </a:prstGeom>
            <a:noFill/>
            <a:ln>
              <a:noFill/>
            </a:ln>
          </p:spPr>
        </p:pic>
        <p:pic>
          <p:nvPicPr>
            <p:cNvPr id="1010" name="Google Shape;1010;p104"/>
            <p:cNvPicPr preferRelativeResize="0"/>
            <p:nvPr/>
          </p:nvPicPr>
          <p:blipFill rotWithShape="1">
            <a:blip r:embed="rId6">
              <a:alphaModFix/>
            </a:blip>
            <a:srcRect b="0" l="0" r="0" t="0"/>
            <a:stretch/>
          </p:blipFill>
          <p:spPr>
            <a:xfrm>
              <a:off x="3176588" y="4070350"/>
              <a:ext cx="328612" cy="425450"/>
            </a:xfrm>
            <a:prstGeom prst="rect">
              <a:avLst/>
            </a:prstGeom>
            <a:noFill/>
            <a:ln>
              <a:noFill/>
            </a:ln>
          </p:spPr>
        </p:pic>
        <p:pic>
          <p:nvPicPr>
            <p:cNvPr id="1011" name="Google Shape;1011;p104"/>
            <p:cNvPicPr preferRelativeResize="0"/>
            <p:nvPr/>
          </p:nvPicPr>
          <p:blipFill rotWithShape="1">
            <a:blip r:embed="rId7">
              <a:alphaModFix/>
            </a:blip>
            <a:srcRect b="0" l="0" r="0" t="0"/>
            <a:stretch/>
          </p:blipFill>
          <p:spPr>
            <a:xfrm>
              <a:off x="3167063" y="4800600"/>
              <a:ext cx="338137" cy="276225"/>
            </a:xfrm>
            <a:prstGeom prst="rect">
              <a:avLst/>
            </a:prstGeom>
            <a:noFill/>
            <a:ln>
              <a:noFill/>
            </a:ln>
          </p:spPr>
        </p:pic>
        <p:pic>
          <p:nvPicPr>
            <p:cNvPr id="1012" name="Google Shape;1012;p104"/>
            <p:cNvPicPr preferRelativeResize="0"/>
            <p:nvPr/>
          </p:nvPicPr>
          <p:blipFill rotWithShape="1">
            <a:blip r:embed="rId8">
              <a:alphaModFix/>
            </a:blip>
            <a:srcRect b="0" l="0" r="0" t="0"/>
            <a:stretch/>
          </p:blipFill>
          <p:spPr>
            <a:xfrm>
              <a:off x="3889375" y="4748213"/>
              <a:ext cx="1444625" cy="280987"/>
            </a:xfrm>
            <a:prstGeom prst="rect">
              <a:avLst/>
            </a:prstGeom>
            <a:noFill/>
            <a:ln>
              <a:noFill/>
            </a:ln>
          </p:spPr>
        </p:pic>
        <p:pic>
          <p:nvPicPr>
            <p:cNvPr id="1013" name="Google Shape;1013;p104"/>
            <p:cNvPicPr preferRelativeResize="0"/>
            <p:nvPr/>
          </p:nvPicPr>
          <p:blipFill rotWithShape="1">
            <a:blip r:embed="rId9">
              <a:alphaModFix/>
            </a:blip>
            <a:srcRect b="0" l="0" r="0" t="0"/>
            <a:stretch/>
          </p:blipFill>
          <p:spPr>
            <a:xfrm>
              <a:off x="5851525" y="4759325"/>
              <a:ext cx="320675" cy="269875"/>
            </a:xfrm>
            <a:prstGeom prst="rect">
              <a:avLst/>
            </a:prstGeom>
            <a:noFill/>
            <a:ln>
              <a:noFill/>
            </a:ln>
          </p:spPr>
        </p:pic>
        <p:pic>
          <p:nvPicPr>
            <p:cNvPr id="1014" name="Google Shape;1014;p104"/>
            <p:cNvPicPr preferRelativeResize="0"/>
            <p:nvPr/>
          </p:nvPicPr>
          <p:blipFill rotWithShape="1">
            <a:blip r:embed="rId10">
              <a:alphaModFix/>
            </a:blip>
            <a:srcRect b="0" l="0" r="0" t="0"/>
            <a:stretch/>
          </p:blipFill>
          <p:spPr>
            <a:xfrm>
              <a:off x="5867400" y="4038600"/>
              <a:ext cx="338138" cy="342900"/>
            </a:xfrm>
            <a:prstGeom prst="rect">
              <a:avLst/>
            </a:prstGeom>
            <a:noFill/>
            <a:ln>
              <a:noFill/>
            </a:ln>
          </p:spPr>
        </p:pic>
        <p:pic>
          <p:nvPicPr>
            <p:cNvPr id="1015" name="Google Shape;1015;p104"/>
            <p:cNvPicPr preferRelativeResize="0"/>
            <p:nvPr/>
          </p:nvPicPr>
          <p:blipFill rotWithShape="1">
            <a:blip r:embed="rId11">
              <a:alphaModFix/>
            </a:blip>
            <a:srcRect b="0" l="0" r="0" t="0"/>
            <a:stretch/>
          </p:blipFill>
          <p:spPr>
            <a:xfrm>
              <a:off x="5867400" y="2168525"/>
              <a:ext cx="1077913" cy="1336675"/>
            </a:xfrm>
            <a:prstGeom prst="rect">
              <a:avLst/>
            </a:prstGeom>
            <a:noFill/>
            <a:ln>
              <a:noFill/>
            </a:ln>
          </p:spPr>
        </p:pic>
        <p:pic>
          <p:nvPicPr>
            <p:cNvPr id="1016" name="Google Shape;1016;p104"/>
            <p:cNvPicPr preferRelativeResize="0"/>
            <p:nvPr/>
          </p:nvPicPr>
          <p:blipFill rotWithShape="1">
            <a:blip r:embed="rId12">
              <a:alphaModFix/>
            </a:blip>
            <a:srcRect b="0" l="0" r="0" t="0"/>
            <a:stretch/>
          </p:blipFill>
          <p:spPr>
            <a:xfrm>
              <a:off x="7543800" y="2017713"/>
              <a:ext cx="576263" cy="192087"/>
            </a:xfrm>
            <a:prstGeom prst="rect">
              <a:avLst/>
            </a:prstGeom>
            <a:noFill/>
            <a:ln>
              <a:noFill/>
            </a:ln>
          </p:spPr>
        </p:pic>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Fourth scenario (Contd..)</a:t>
            </a:r>
            <a:endParaRPr sz="3200"/>
          </a:p>
        </p:txBody>
      </p:sp>
      <p:sp>
        <p:nvSpPr>
          <p:cNvPr id="1022" name="Google Shape;1022;p10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Bob is also connected to his mail server by a WAN or a LAN. After the message has arrived at Bob’s mail server, Bob needs to retrieve it.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we need another set of client-server agents, which we call </a:t>
            </a:r>
            <a:r>
              <a:rPr lang="en-US" sz="1400">
                <a:solidFill>
                  <a:srgbClr val="FF0000"/>
                </a:solidFill>
                <a:latin typeface="Cambria"/>
                <a:ea typeface="Cambria"/>
                <a:cs typeface="Cambria"/>
                <a:sym typeface="Cambria"/>
              </a:rPr>
              <a:t>message access agents (MAAs).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Bob uses an MAA client to retrieve his messages. The client sends a request to the MAA server, which is running all the time, and requests the transfer of the messages.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Bob cannot bias the mail server to use the MTA server directly. To use the MTA server directly, Bob would need to run the MTA server all the time because he does not know when a message will arrive.</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p>
        </p:txBody>
      </p:sp>
      <p:sp>
        <p:nvSpPr>
          <p:cNvPr id="1023" name="Google Shape;1023;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Push vs Pull</a:t>
            </a:r>
            <a:br>
              <a:rPr i="1" lang="en-US">
                <a:latin typeface="Cambria"/>
                <a:ea typeface="Cambria"/>
                <a:cs typeface="Cambria"/>
                <a:sym typeface="Cambria"/>
              </a:rPr>
            </a:br>
            <a:endParaRPr/>
          </a:p>
        </p:txBody>
      </p:sp>
      <p:sp>
        <p:nvSpPr>
          <p:cNvPr id="1029" name="Google Shape;1029;p10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50000"/>
              </a:lnSpc>
              <a:spcBef>
                <a:spcPts val="0"/>
              </a:spcBef>
              <a:spcAft>
                <a:spcPts val="0"/>
              </a:spcAft>
              <a:buSzPts val="1800"/>
              <a:buFont typeface="Courier New"/>
              <a:buChar char="o"/>
            </a:pPr>
            <a:r>
              <a:rPr lang="en-US" sz="1400">
                <a:solidFill>
                  <a:srgbClr val="000000"/>
                </a:solidFill>
                <a:latin typeface="Cambria"/>
                <a:ea typeface="Cambria"/>
                <a:cs typeface="Cambria"/>
                <a:sym typeface="Cambria"/>
              </a:rPr>
              <a:t>Here, Bob needs another pair of client-server programs: message access programs. This is because an MTA client-server program is a push program: </a:t>
            </a:r>
            <a:endParaRPr/>
          </a:p>
          <a:p>
            <a:pPr indent="-171450" lvl="0" marL="285750" rtl="0" algn="just">
              <a:lnSpc>
                <a:spcPct val="150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Courier New"/>
              <a:buChar char="o"/>
            </a:pPr>
            <a:r>
              <a:rPr lang="en-US" sz="1400">
                <a:solidFill>
                  <a:srgbClr val="000000"/>
                </a:solidFill>
                <a:latin typeface="Cambria"/>
                <a:ea typeface="Cambria"/>
                <a:cs typeface="Cambria"/>
                <a:sym typeface="Cambria"/>
              </a:rPr>
              <a:t>The client pushes the message to the server. Bob needs a pull program. The client needs to pull the message from the server.</a:t>
            </a:r>
            <a:endParaRPr/>
          </a:p>
          <a:p>
            <a:pPr indent="-171450" lvl="0" marL="285750" rtl="0" algn="just">
              <a:lnSpc>
                <a:spcPct val="150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030" name="Google Shape;1030;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31" name="Google Shape;1031;p106"/>
          <p:cNvPicPr preferRelativeResize="0"/>
          <p:nvPr/>
        </p:nvPicPr>
        <p:blipFill rotWithShape="1">
          <a:blip r:embed="rId3">
            <a:alphaModFix/>
          </a:blip>
          <a:srcRect b="0" l="0" r="0" t="0"/>
          <a:stretch/>
        </p:blipFill>
        <p:spPr>
          <a:xfrm>
            <a:off x="762000" y="3276600"/>
            <a:ext cx="3778250" cy="1325073"/>
          </a:xfrm>
          <a:prstGeom prst="rect">
            <a:avLst/>
          </a:prstGeom>
          <a:noFill/>
          <a:ln>
            <a:noFill/>
          </a:ln>
        </p:spPr>
      </p:pic>
      <p:pic>
        <p:nvPicPr>
          <p:cNvPr id="1032" name="Google Shape;1032;p106"/>
          <p:cNvPicPr preferRelativeResize="0"/>
          <p:nvPr/>
        </p:nvPicPr>
        <p:blipFill rotWithShape="1">
          <a:blip r:embed="rId4">
            <a:alphaModFix/>
          </a:blip>
          <a:srcRect b="0" l="0" r="0" t="0"/>
          <a:stretch/>
        </p:blipFill>
        <p:spPr>
          <a:xfrm>
            <a:off x="5257800" y="3124200"/>
            <a:ext cx="3702050" cy="1392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2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2000"/>
                                        <p:tgtEl>
                                          <p:spTgt spid="10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User Agent</a:t>
            </a:r>
            <a:br>
              <a:rPr lang="en-US" sz="3200">
                <a:latin typeface="Cambria"/>
                <a:ea typeface="Cambria"/>
                <a:cs typeface="Cambria"/>
                <a:sym typeface="Cambria"/>
              </a:rPr>
            </a:br>
            <a:endParaRPr sz="3200">
              <a:latin typeface="Cambria"/>
              <a:ea typeface="Cambria"/>
              <a:cs typeface="Cambria"/>
              <a:sym typeface="Cambria"/>
            </a:endParaRPr>
          </a:p>
        </p:txBody>
      </p:sp>
      <p:sp>
        <p:nvSpPr>
          <p:cNvPr id="1038" name="Google Shape;1038;p10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first component of an electronic mail system is the user agent (UA). It provides service to the user to make the process of sending and receiving a message easier.</a:t>
            </a:r>
            <a:endParaRPr/>
          </a:p>
          <a:p>
            <a:pPr indent="-171450" lvl="0" marL="285750" rtl="0" algn="just">
              <a:lnSpc>
                <a:spcPct val="115000"/>
              </a:lnSpc>
              <a:spcBef>
                <a:spcPts val="0"/>
              </a:spcBef>
              <a:spcAft>
                <a:spcPts val="0"/>
              </a:spcAft>
              <a:buSzPts val="1800"/>
              <a:buFont typeface="Arial"/>
              <a:buNone/>
            </a:pPr>
            <a:r>
              <a:t/>
            </a:r>
            <a:endParaRPr sz="1400">
              <a:latin typeface="Cambria"/>
              <a:ea typeface="Cambria"/>
              <a:cs typeface="Cambria"/>
              <a:sym typeface="Cambria"/>
            </a:endParaRPr>
          </a:p>
          <a:p>
            <a:pPr indent="-342900" lvl="0" marL="457200" rtl="0" algn="just">
              <a:lnSpc>
                <a:spcPct val="115000"/>
              </a:lnSpc>
              <a:spcBef>
                <a:spcPts val="70"/>
              </a:spcBef>
              <a:spcAft>
                <a:spcPts val="0"/>
              </a:spcAft>
              <a:buClr>
                <a:srgbClr val="000066"/>
              </a:buClr>
              <a:buSzPts val="1638"/>
              <a:buFont typeface="Arial"/>
              <a:buChar char="•"/>
            </a:pPr>
            <a:r>
              <a:rPr lang="en-US" sz="1400">
                <a:latin typeface="Cambria"/>
                <a:ea typeface="Cambria"/>
                <a:cs typeface="Cambria"/>
                <a:sym typeface="Cambria"/>
              </a:rPr>
              <a:t>Services Provided by a User Agent</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User Agent Types</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Sending Mail</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Receiving Mail</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Addresses</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Mailing List or Group List</a:t>
            </a:r>
            <a:endParaRPr/>
          </a:p>
          <a:p>
            <a:pPr indent="-228600" lvl="0" marL="457200" rtl="0" algn="l">
              <a:lnSpc>
                <a:spcPct val="115000"/>
              </a:lnSpc>
              <a:spcBef>
                <a:spcPts val="70"/>
              </a:spcBef>
              <a:spcAft>
                <a:spcPts val="0"/>
              </a:spcAft>
              <a:buSzPts val="1800"/>
              <a:buNone/>
            </a:pPr>
            <a:r>
              <a:t/>
            </a:r>
            <a:endParaRPr/>
          </a:p>
        </p:txBody>
      </p:sp>
      <p:sp>
        <p:nvSpPr>
          <p:cNvPr id="1039" name="Google Shape;1039;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Message transfer agent</a:t>
            </a:r>
            <a:endParaRPr sz="3200">
              <a:latin typeface="Cambria"/>
              <a:ea typeface="Cambria"/>
              <a:cs typeface="Cambria"/>
              <a:sym typeface="Cambria"/>
            </a:endParaRPr>
          </a:p>
        </p:txBody>
      </p:sp>
      <p:sp>
        <p:nvSpPr>
          <p:cNvPr id="1045" name="Google Shape;1045;p10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Font typeface="Arial"/>
              <a:buChar char="•"/>
            </a:pPr>
            <a:r>
              <a:rPr lang="en-US" sz="1400">
                <a:latin typeface="Cambria"/>
                <a:ea typeface="Cambria"/>
                <a:cs typeface="Cambria"/>
                <a:sym typeface="Cambria"/>
              </a:rPr>
              <a:t>The actual mail transfer is done through message transfer agents (MTAs). To send mail, a system must have the client MTA, and to receive mail, a system must have a server MTA. </a:t>
            </a:r>
            <a:endParaRPr/>
          </a:p>
          <a:p>
            <a:pPr indent="-342900" lvl="0" marL="457200" rtl="0" algn="just">
              <a:lnSpc>
                <a:spcPct val="150000"/>
              </a:lnSpc>
              <a:spcBef>
                <a:spcPts val="0"/>
              </a:spcBef>
              <a:spcAft>
                <a:spcPts val="0"/>
              </a:spcAft>
              <a:buSzPts val="1800"/>
              <a:buFont typeface="Arial"/>
              <a:buChar char="•"/>
            </a:pPr>
            <a:r>
              <a:rPr lang="en-US" sz="1400">
                <a:latin typeface="Cambria"/>
                <a:ea typeface="Cambria"/>
                <a:cs typeface="Cambria"/>
                <a:sym typeface="Cambria"/>
              </a:rPr>
              <a:t>The formal protocol that defines the MTA client and server in the Internet is called </a:t>
            </a:r>
            <a:r>
              <a:rPr lang="en-US" sz="1400">
                <a:solidFill>
                  <a:srgbClr val="FF0000"/>
                </a:solidFill>
                <a:latin typeface="Cambria"/>
                <a:ea typeface="Cambria"/>
                <a:cs typeface="Cambria"/>
                <a:sym typeface="Cambria"/>
              </a:rPr>
              <a:t>Simple Mail Transfer Protocol (SMTP). </a:t>
            </a:r>
            <a:endParaRPr/>
          </a:p>
          <a:p>
            <a:pPr indent="0" lvl="0" marL="0" rtl="0" algn="just">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1046" name="Google Shape;1046;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SMTP range</a:t>
            </a:r>
            <a:br>
              <a:rPr lang="en-US"/>
            </a:br>
            <a:endParaRPr/>
          </a:p>
        </p:txBody>
      </p:sp>
      <p:sp>
        <p:nvSpPr>
          <p:cNvPr id="1052" name="Google Shape;1052;p10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053" name="Google Shape;1053;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54" name="Google Shape;1054;p109"/>
          <p:cNvPicPr preferRelativeResize="0"/>
          <p:nvPr>
            <p:ph idx="1" type="body"/>
          </p:nvPr>
        </p:nvPicPr>
        <p:blipFill rotWithShape="1">
          <a:blip r:embed="rId3">
            <a:alphaModFix/>
          </a:blip>
          <a:srcRect b="0" l="0" r="0" t="0"/>
          <a:stretch/>
        </p:blipFill>
        <p:spPr>
          <a:xfrm>
            <a:off x="792480" y="1655064"/>
            <a:ext cx="7775448" cy="2567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2000"/>
                                        <p:tgtEl>
                                          <p:spTgt spid="1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DNS in the Internet</a:t>
            </a:r>
            <a:endParaRPr/>
          </a:p>
        </p:txBody>
      </p:sp>
      <p:sp>
        <p:nvSpPr>
          <p:cNvPr id="161" name="Google Shape;161;p11"/>
          <p:cNvSpPr txBox="1"/>
          <p:nvPr>
            <p:ph idx="1" type="body"/>
          </p:nvPr>
        </p:nvSpPr>
        <p:spPr>
          <a:xfrm>
            <a:off x="3430670" y="574475"/>
            <a:ext cx="5401630" cy="399455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In internet the domain name space is divided into three different sections.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Generic domains, country domains and the inverse domains.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Generic Domains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Define registered hosts according to their generic behaviour.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Each node in a tree defines a domain which s an index to the domain name space database.</a:t>
            </a:r>
            <a:endParaRPr/>
          </a:p>
        </p:txBody>
      </p:sp>
      <p:sp>
        <p:nvSpPr>
          <p:cNvPr id="162" name="Google Shape;16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63" name="Google Shape;163;p11"/>
          <p:cNvPicPr preferRelativeResize="0"/>
          <p:nvPr/>
        </p:nvPicPr>
        <p:blipFill rotWithShape="1">
          <a:blip r:embed="rId3">
            <a:alphaModFix/>
          </a:blip>
          <a:srcRect b="0" l="0" r="0" t="0"/>
          <a:stretch/>
        </p:blipFill>
        <p:spPr>
          <a:xfrm>
            <a:off x="311700" y="762663"/>
            <a:ext cx="3118970" cy="1343651"/>
          </a:xfrm>
          <a:prstGeom prst="rect">
            <a:avLst/>
          </a:prstGeom>
          <a:noFill/>
          <a:ln>
            <a:noFill/>
          </a:ln>
        </p:spPr>
      </p:pic>
      <p:sp>
        <p:nvSpPr>
          <p:cNvPr id="164" name="Google Shape;164;p11"/>
          <p:cNvSpPr txBox="1"/>
          <p:nvPr/>
        </p:nvSpPr>
        <p:spPr>
          <a:xfrm>
            <a:off x="1037463" y="2123934"/>
            <a:ext cx="16674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DNS used in internet </a:t>
            </a:r>
            <a:endParaRPr/>
          </a:p>
        </p:txBody>
      </p:sp>
      <p:pic>
        <p:nvPicPr>
          <p:cNvPr id="165" name="Google Shape;165;p11"/>
          <p:cNvPicPr preferRelativeResize="0"/>
          <p:nvPr/>
        </p:nvPicPr>
        <p:blipFill rotWithShape="1">
          <a:blip r:embed="rId4">
            <a:alphaModFix/>
          </a:blip>
          <a:srcRect b="0" l="0" r="0" t="0"/>
          <a:stretch/>
        </p:blipFill>
        <p:spPr>
          <a:xfrm>
            <a:off x="4282999" y="2398214"/>
            <a:ext cx="3926577" cy="2170811"/>
          </a:xfrm>
          <a:prstGeom prst="rect">
            <a:avLst/>
          </a:prstGeom>
          <a:noFill/>
          <a:ln>
            <a:noFill/>
          </a:ln>
        </p:spPr>
      </p:pic>
      <p:sp>
        <p:nvSpPr>
          <p:cNvPr id="166" name="Google Shape;166;p11"/>
          <p:cNvSpPr txBox="1"/>
          <p:nvPr/>
        </p:nvSpPr>
        <p:spPr>
          <a:xfrm>
            <a:off x="5686634" y="4636961"/>
            <a:ext cx="139172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Generic Domains</a:t>
            </a:r>
            <a:endParaRPr/>
          </a:p>
        </p:txBody>
      </p:sp>
      <p:pic>
        <p:nvPicPr>
          <p:cNvPr id="167" name="Google Shape;167;p11"/>
          <p:cNvPicPr preferRelativeResize="0"/>
          <p:nvPr/>
        </p:nvPicPr>
        <p:blipFill rotWithShape="1">
          <a:blip r:embed="rId5">
            <a:alphaModFix/>
          </a:blip>
          <a:srcRect b="0" l="0" r="0" t="7978"/>
          <a:stretch/>
        </p:blipFill>
        <p:spPr>
          <a:xfrm>
            <a:off x="311700" y="2398213"/>
            <a:ext cx="3118969" cy="2170811"/>
          </a:xfrm>
          <a:prstGeom prst="rect">
            <a:avLst/>
          </a:prstGeom>
          <a:noFill/>
          <a:ln>
            <a:noFill/>
          </a:ln>
        </p:spPr>
      </p:pic>
      <p:sp>
        <p:nvSpPr>
          <p:cNvPr id="168" name="Google Shape;168;p11"/>
          <p:cNvSpPr txBox="1"/>
          <p:nvPr/>
        </p:nvSpPr>
        <p:spPr>
          <a:xfrm>
            <a:off x="865976" y="4498461"/>
            <a:ext cx="18133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Generic Domain Labels</a:t>
            </a:r>
            <a:endParaRPr/>
          </a:p>
        </p:txBody>
      </p:sp>
      <p:pic>
        <p:nvPicPr>
          <p:cNvPr id="169" name="Google Shape;169;p11"/>
          <p:cNvPicPr preferRelativeResize="0"/>
          <p:nvPr/>
        </p:nvPicPr>
        <p:blipFill rotWithShape="1">
          <a:blip r:embed="rId6">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SMTP range (Contd..)</a:t>
            </a:r>
            <a:endParaRPr sz="3200"/>
          </a:p>
        </p:txBody>
      </p:sp>
      <p:sp>
        <p:nvSpPr>
          <p:cNvPr id="1060" name="Google Shape;1060;p11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solidFill>
                  <a:srgbClr val="000000"/>
                </a:solidFill>
                <a:latin typeface="Cambria"/>
                <a:ea typeface="Cambria"/>
                <a:cs typeface="Cambria"/>
                <a:sym typeface="Cambria"/>
              </a:rPr>
              <a:t>SMTP is used two times, between the sender and the sender’s mail server and between the two mail servers. SMTP defines how commands and responses must be sent back and forth</a:t>
            </a:r>
            <a:endParaRPr sz="1400">
              <a:latin typeface="Cambria"/>
              <a:ea typeface="Cambria"/>
              <a:cs typeface="Cambria"/>
              <a:sym typeface="Cambria"/>
            </a:endParaRPr>
          </a:p>
        </p:txBody>
      </p:sp>
      <p:sp>
        <p:nvSpPr>
          <p:cNvPr id="1061" name="Google Shape;1061;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Commands and responses</a:t>
            </a:r>
            <a:endParaRPr sz="3200">
              <a:latin typeface="Cambria"/>
              <a:ea typeface="Cambria"/>
              <a:cs typeface="Cambria"/>
              <a:sym typeface="Cambria"/>
            </a:endParaRPr>
          </a:p>
        </p:txBody>
      </p:sp>
      <p:sp>
        <p:nvSpPr>
          <p:cNvPr id="1067" name="Google Shape;1067;p11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SMTP uses commands and responses to transfer messages between an MTA client and an MTA server. </a:t>
            </a:r>
            <a:endParaRPr/>
          </a:p>
          <a:p>
            <a:pPr indent="-228600" lvl="0" marL="457200" rtl="0" algn="l">
              <a:lnSpc>
                <a:spcPct val="115000"/>
              </a:lnSpc>
              <a:spcBef>
                <a:spcPts val="0"/>
              </a:spcBef>
              <a:spcAft>
                <a:spcPts val="0"/>
              </a:spcAft>
              <a:buSzPts val="1800"/>
              <a:buNone/>
            </a:pPr>
            <a:r>
              <a:t/>
            </a:r>
            <a:endParaRPr/>
          </a:p>
        </p:txBody>
      </p:sp>
      <p:sp>
        <p:nvSpPr>
          <p:cNvPr id="1068" name="Google Shape;1068;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69" name="Google Shape;1069;p111"/>
          <p:cNvPicPr preferRelativeResize="0"/>
          <p:nvPr>
            <p:ph idx="1" type="body"/>
          </p:nvPr>
        </p:nvPicPr>
        <p:blipFill rotWithShape="1">
          <a:blip r:embed="rId3">
            <a:alphaModFix/>
          </a:blip>
          <a:srcRect b="0" l="0" r="0" t="0"/>
          <a:stretch/>
        </p:blipFill>
        <p:spPr>
          <a:xfrm>
            <a:off x="1981200" y="1524000"/>
            <a:ext cx="5791200" cy="108879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87000"/>
              </a:lnSpc>
              <a:spcBef>
                <a:spcPts val="0"/>
              </a:spcBef>
              <a:spcAft>
                <a:spcPts val="0"/>
              </a:spcAft>
              <a:buClr>
                <a:schemeClr val="accent1"/>
              </a:buClr>
              <a:buSzPts val="3600"/>
              <a:buNone/>
            </a:pPr>
            <a:r>
              <a:rPr lang="en-US" sz="3200">
                <a:latin typeface="Cambria"/>
                <a:ea typeface="Cambria"/>
                <a:cs typeface="Cambria"/>
                <a:sym typeface="Cambria"/>
              </a:rPr>
              <a:t>Commands</a:t>
            </a:r>
            <a:endParaRPr sz="3200">
              <a:latin typeface="Cambria"/>
              <a:ea typeface="Cambria"/>
              <a:cs typeface="Cambria"/>
              <a:sym typeface="Cambria"/>
            </a:endParaRPr>
          </a:p>
        </p:txBody>
      </p:sp>
      <p:sp>
        <p:nvSpPr>
          <p:cNvPr id="1075" name="Google Shape;1075;p11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solidFill>
                  <a:schemeClr val="dk2"/>
                </a:solidFill>
                <a:latin typeface="Cambria"/>
                <a:ea typeface="Cambria"/>
                <a:cs typeface="Cambria"/>
                <a:sym typeface="Cambria"/>
              </a:rPr>
              <a:t>Commands are sent from the client to the server.</a:t>
            </a:r>
            <a:endParaRPr/>
          </a:p>
          <a:p>
            <a:pPr indent="-228600" lvl="0" marL="457200" rtl="0" algn="l">
              <a:lnSpc>
                <a:spcPct val="115000"/>
              </a:lnSpc>
              <a:spcBef>
                <a:spcPts val="0"/>
              </a:spcBef>
              <a:spcAft>
                <a:spcPts val="0"/>
              </a:spcAft>
              <a:buSzPts val="1800"/>
              <a:buNone/>
            </a:pPr>
            <a:r>
              <a:t/>
            </a:r>
            <a:endParaRPr sz="1400">
              <a:solidFill>
                <a:schemeClr val="dk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solidFill>
                <a:schemeClr val="dk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076" name="Google Shape;1076;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77" name="Google Shape;1077;p112"/>
          <p:cNvPicPr preferRelativeResize="0"/>
          <p:nvPr/>
        </p:nvPicPr>
        <p:blipFill rotWithShape="1">
          <a:blip r:embed="rId3">
            <a:alphaModFix/>
          </a:blip>
          <a:srcRect b="50272" l="29743" r="28828" t="27626"/>
          <a:stretch/>
        </p:blipFill>
        <p:spPr>
          <a:xfrm>
            <a:off x="1697736" y="1749552"/>
            <a:ext cx="6096000" cy="2667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Responses</a:t>
            </a:r>
            <a:br>
              <a:rPr b="0" lang="en-US">
                <a:solidFill>
                  <a:srgbClr val="7030A0"/>
                </a:solidFill>
              </a:rPr>
            </a:br>
            <a:endParaRPr/>
          </a:p>
        </p:txBody>
      </p:sp>
      <p:sp>
        <p:nvSpPr>
          <p:cNvPr id="1083" name="Google Shape;1083;p1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a:solidFill>
                  <a:srgbClr val="FF0000"/>
                </a:solidFill>
                <a:latin typeface="Times New Roman"/>
                <a:ea typeface="Times New Roman"/>
                <a:cs typeface="Times New Roman"/>
                <a:sym typeface="Times New Roman"/>
              </a:rPr>
              <a:t>Responses are sent from the server to the client</a:t>
            </a:r>
            <a:r>
              <a:rPr lang="en-US">
                <a:solidFill>
                  <a:srgbClr val="000000"/>
                </a:solidFill>
                <a:latin typeface="Times New Roman"/>
                <a:ea typeface="Times New Roman"/>
                <a:cs typeface="Times New Roman"/>
                <a:sym typeface="Times New Roman"/>
              </a:rPr>
              <a:t>. A response is a three-digit code that may be followed by additional textual information.</a:t>
            </a:r>
            <a:endParaRPr/>
          </a:p>
          <a:p>
            <a:pPr indent="-228600" lvl="0" marL="457200" rtl="0" algn="l">
              <a:lnSpc>
                <a:spcPct val="115000"/>
              </a:lnSpc>
              <a:spcBef>
                <a:spcPts val="0"/>
              </a:spcBef>
              <a:spcAft>
                <a:spcPts val="0"/>
              </a:spcAft>
              <a:buSzPts val="1800"/>
              <a:buNone/>
            </a:pPr>
            <a:r>
              <a:t/>
            </a:r>
            <a:endParaRPr/>
          </a:p>
        </p:txBody>
      </p:sp>
      <p:sp>
        <p:nvSpPr>
          <p:cNvPr id="1084" name="Google Shape;1084;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85" name="Google Shape;1085;p113"/>
          <p:cNvPicPr preferRelativeResize="0"/>
          <p:nvPr/>
        </p:nvPicPr>
        <p:blipFill rotWithShape="1">
          <a:blip r:embed="rId3">
            <a:alphaModFix/>
          </a:blip>
          <a:srcRect b="10191" l="29469" r="27448" t="23685"/>
          <a:stretch/>
        </p:blipFill>
        <p:spPr>
          <a:xfrm>
            <a:off x="1710193" y="1399032"/>
            <a:ext cx="5711688" cy="236829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Connection establishment</a:t>
            </a:r>
            <a:endParaRPr/>
          </a:p>
        </p:txBody>
      </p:sp>
      <p:sp>
        <p:nvSpPr>
          <p:cNvPr id="1091" name="Google Shape;1091;p1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server sends code 220 to tell the client that it is ready to receive mail. </a:t>
            </a:r>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client sends the HELO message to identify itself using its domain name address. This step is necessary to inform the server of the domain name of the client. </a:t>
            </a:r>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server responds with code 250</a:t>
            </a:r>
            <a:endParaRPr/>
          </a:p>
          <a:p>
            <a:pPr indent="-228600" lvl="0" marL="457200" rtl="0" algn="l">
              <a:lnSpc>
                <a:spcPct val="115000"/>
              </a:lnSpc>
              <a:spcBef>
                <a:spcPts val="0"/>
              </a:spcBef>
              <a:spcAft>
                <a:spcPts val="0"/>
              </a:spcAft>
              <a:buSzPts val="1800"/>
              <a:buNone/>
            </a:pPr>
            <a:r>
              <a:t/>
            </a:r>
            <a:endParaRPr/>
          </a:p>
        </p:txBody>
      </p:sp>
      <p:sp>
        <p:nvSpPr>
          <p:cNvPr id="1092" name="Google Shape;1092;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093" name="Google Shape;1093;p114"/>
          <p:cNvGrpSpPr/>
          <p:nvPr/>
        </p:nvGrpSpPr>
        <p:grpSpPr>
          <a:xfrm>
            <a:off x="1371600" y="1408176"/>
            <a:ext cx="6400800" cy="1803527"/>
            <a:chOff x="533400" y="2392363"/>
            <a:chExt cx="8153400" cy="2636837"/>
          </a:xfrm>
        </p:grpSpPr>
        <p:pic>
          <p:nvPicPr>
            <p:cNvPr id="1094" name="Google Shape;1094;p114"/>
            <p:cNvPicPr preferRelativeResize="0"/>
            <p:nvPr/>
          </p:nvPicPr>
          <p:blipFill rotWithShape="1">
            <a:blip r:embed="rId3">
              <a:alphaModFix/>
            </a:blip>
            <a:srcRect b="0" l="0" r="0" t="0"/>
            <a:stretch/>
          </p:blipFill>
          <p:spPr>
            <a:xfrm>
              <a:off x="533400" y="2392363"/>
              <a:ext cx="8153400" cy="2408237"/>
            </a:xfrm>
            <a:prstGeom prst="rect">
              <a:avLst/>
            </a:prstGeom>
            <a:noFill/>
            <a:ln>
              <a:noFill/>
            </a:ln>
          </p:spPr>
        </p:pic>
        <p:pic>
          <p:nvPicPr>
            <p:cNvPr id="1095" name="Google Shape;1095;p114"/>
            <p:cNvPicPr preferRelativeResize="0"/>
            <p:nvPr/>
          </p:nvPicPr>
          <p:blipFill rotWithShape="1">
            <a:blip r:embed="rId4">
              <a:alphaModFix/>
            </a:blip>
            <a:srcRect b="0" l="0" r="0" t="0"/>
            <a:stretch/>
          </p:blipFill>
          <p:spPr>
            <a:xfrm>
              <a:off x="931863" y="3419475"/>
              <a:ext cx="7450137" cy="314325"/>
            </a:xfrm>
            <a:prstGeom prst="rect">
              <a:avLst/>
            </a:prstGeom>
            <a:noFill/>
            <a:ln>
              <a:noFill/>
            </a:ln>
          </p:spPr>
        </p:pic>
        <p:pic>
          <p:nvPicPr>
            <p:cNvPr id="1096" name="Google Shape;1096;p114"/>
            <p:cNvPicPr preferRelativeResize="0"/>
            <p:nvPr/>
          </p:nvPicPr>
          <p:blipFill rotWithShape="1">
            <a:blip r:embed="rId5">
              <a:alphaModFix/>
            </a:blip>
            <a:srcRect b="0" l="0" r="0" t="0"/>
            <a:stretch/>
          </p:blipFill>
          <p:spPr>
            <a:xfrm>
              <a:off x="838200" y="3733800"/>
              <a:ext cx="7413625" cy="441325"/>
            </a:xfrm>
            <a:prstGeom prst="rect">
              <a:avLst/>
            </a:prstGeom>
            <a:noFill/>
            <a:ln>
              <a:noFill/>
            </a:ln>
          </p:spPr>
        </p:pic>
        <p:pic>
          <p:nvPicPr>
            <p:cNvPr id="1097" name="Google Shape;1097;p114"/>
            <p:cNvPicPr preferRelativeResize="0"/>
            <p:nvPr/>
          </p:nvPicPr>
          <p:blipFill rotWithShape="1">
            <a:blip r:embed="rId6">
              <a:alphaModFix/>
            </a:blip>
            <a:srcRect b="0" l="0" r="0" t="0"/>
            <a:stretch/>
          </p:blipFill>
          <p:spPr>
            <a:xfrm>
              <a:off x="931863" y="4343400"/>
              <a:ext cx="7450137" cy="685800"/>
            </a:xfrm>
            <a:prstGeom prst="rect">
              <a:avLst/>
            </a:prstGeom>
            <a:noFill/>
            <a:ln>
              <a:noFill/>
            </a:ln>
          </p:spPr>
        </p:pic>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Mail Transfer</a:t>
            </a:r>
            <a:endParaRPr sz="3200">
              <a:latin typeface="Cambria"/>
              <a:ea typeface="Cambria"/>
              <a:cs typeface="Cambria"/>
              <a:sym typeface="Cambria"/>
            </a:endParaRPr>
          </a:p>
        </p:txBody>
      </p:sp>
      <p:sp>
        <p:nvSpPr>
          <p:cNvPr id="1103" name="Google Shape;1103;p1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message to introduce the sender of the message. It includes the mail address of the sender. This step is needed to give the server the return mail address for reporting messages.</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message, which includes the mail, that address of the recipient.</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DATA message to initialize the message transfer.</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 to start mail input.</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contents of the message in consecutive lines. Each line is terminated by a two-character end-of-line token.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228600" lvl="0" marL="457200" rtl="0" algn="l">
              <a:lnSpc>
                <a:spcPct val="115000"/>
              </a:lnSpc>
              <a:spcBef>
                <a:spcPts val="0"/>
              </a:spcBef>
              <a:spcAft>
                <a:spcPts val="0"/>
              </a:spcAft>
              <a:buSzPts val="1800"/>
              <a:buNone/>
            </a:pPr>
            <a:r>
              <a:t/>
            </a:r>
            <a:endParaRPr/>
          </a:p>
        </p:txBody>
      </p:sp>
      <p:sp>
        <p:nvSpPr>
          <p:cNvPr id="1104" name="Google Shape;1104;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Mail transfer</a:t>
            </a:r>
            <a:br>
              <a:rPr b="0" lang="en-US">
                <a:solidFill>
                  <a:srgbClr val="7030A0"/>
                </a:solidFill>
              </a:rPr>
            </a:br>
            <a:endParaRPr/>
          </a:p>
        </p:txBody>
      </p:sp>
      <p:sp>
        <p:nvSpPr>
          <p:cNvPr id="1110" name="Google Shape;1110;p11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11" name="Google Shape;1111;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12" name="Google Shape;1112;p116"/>
          <p:cNvPicPr preferRelativeResize="0"/>
          <p:nvPr/>
        </p:nvPicPr>
        <p:blipFill rotWithShape="1">
          <a:blip r:embed="rId3">
            <a:alphaModFix/>
          </a:blip>
          <a:srcRect b="0" l="0" r="0" t="0"/>
          <a:stretch/>
        </p:blipFill>
        <p:spPr>
          <a:xfrm>
            <a:off x="2078831" y="1755648"/>
            <a:ext cx="5748338" cy="285292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Connection termination</a:t>
            </a:r>
            <a:br>
              <a:rPr lang="en-US" sz="3200">
                <a:latin typeface="Cambria"/>
                <a:ea typeface="Cambria"/>
                <a:cs typeface="Cambria"/>
                <a:sym typeface="Cambria"/>
              </a:rPr>
            </a:br>
            <a:endParaRPr sz="3200">
              <a:latin typeface="Cambria"/>
              <a:ea typeface="Cambria"/>
              <a:cs typeface="Cambria"/>
              <a:sym typeface="Cambria"/>
            </a:endParaRPr>
          </a:p>
        </p:txBody>
      </p:sp>
      <p:sp>
        <p:nvSpPr>
          <p:cNvPr id="1118" name="Google Shape;1118;p1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When the message is transferred successfully, the client terminates the connection.</a:t>
            </a:r>
            <a:endParaRPr/>
          </a:p>
          <a:p>
            <a:pPr indent="-228600" lvl="0" marL="457200" rtl="0" algn="l">
              <a:lnSpc>
                <a:spcPct val="115000"/>
              </a:lnSpc>
              <a:spcBef>
                <a:spcPts val="0"/>
              </a:spcBef>
              <a:spcAft>
                <a:spcPts val="0"/>
              </a:spcAft>
              <a:buSzPts val="1800"/>
              <a:buNone/>
            </a:pPr>
            <a:r>
              <a:t/>
            </a:r>
            <a:endParaRPr/>
          </a:p>
        </p:txBody>
      </p:sp>
      <p:sp>
        <p:nvSpPr>
          <p:cNvPr id="1119" name="Google Shape;111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120" name="Google Shape;1120;p117"/>
          <p:cNvGrpSpPr/>
          <p:nvPr/>
        </p:nvGrpSpPr>
        <p:grpSpPr>
          <a:xfrm>
            <a:off x="1600200" y="1736828"/>
            <a:ext cx="6324600" cy="1768475"/>
            <a:chOff x="609600" y="1965325"/>
            <a:chExt cx="8153400" cy="2759075"/>
          </a:xfrm>
        </p:grpSpPr>
        <p:pic>
          <p:nvPicPr>
            <p:cNvPr id="1121" name="Google Shape;1121;p117"/>
            <p:cNvPicPr preferRelativeResize="0"/>
            <p:nvPr/>
          </p:nvPicPr>
          <p:blipFill rotWithShape="1">
            <a:blip r:embed="rId3">
              <a:alphaModFix/>
            </a:blip>
            <a:srcRect b="0" l="0" r="0" t="0"/>
            <a:stretch/>
          </p:blipFill>
          <p:spPr>
            <a:xfrm>
              <a:off x="609600" y="1965325"/>
              <a:ext cx="8153400" cy="2759075"/>
            </a:xfrm>
            <a:prstGeom prst="rect">
              <a:avLst/>
            </a:prstGeom>
            <a:noFill/>
            <a:ln>
              <a:noFill/>
            </a:ln>
          </p:spPr>
        </p:pic>
        <p:pic>
          <p:nvPicPr>
            <p:cNvPr id="1122" name="Google Shape;1122;p117"/>
            <p:cNvPicPr preferRelativeResize="0"/>
            <p:nvPr/>
          </p:nvPicPr>
          <p:blipFill rotWithShape="1">
            <a:blip r:embed="rId4">
              <a:alphaModFix/>
            </a:blip>
            <a:srcRect b="0" l="0" r="0" t="0"/>
            <a:stretch/>
          </p:blipFill>
          <p:spPr>
            <a:xfrm>
              <a:off x="882650" y="3203575"/>
              <a:ext cx="7423150" cy="314325"/>
            </a:xfrm>
            <a:prstGeom prst="rect">
              <a:avLst/>
            </a:prstGeom>
            <a:noFill/>
            <a:ln>
              <a:noFill/>
            </a:ln>
          </p:spPr>
        </p:pic>
        <p:pic>
          <p:nvPicPr>
            <p:cNvPr id="1123" name="Google Shape;1123;p117"/>
            <p:cNvPicPr preferRelativeResize="0"/>
            <p:nvPr/>
          </p:nvPicPr>
          <p:blipFill rotWithShape="1">
            <a:blip r:embed="rId5">
              <a:alphaModFix/>
            </a:blip>
            <a:srcRect b="0" l="0" r="0" t="0"/>
            <a:stretch/>
          </p:blipFill>
          <p:spPr>
            <a:xfrm>
              <a:off x="1035050" y="4079875"/>
              <a:ext cx="7423150" cy="339725"/>
            </a:xfrm>
            <a:prstGeom prst="rect">
              <a:avLst/>
            </a:prstGeom>
            <a:noFill/>
            <a:ln>
              <a:noFill/>
            </a:ln>
          </p:spPr>
        </p:pic>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357420" y="454169"/>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Message access agent</a:t>
            </a:r>
            <a:br>
              <a:rPr lang="en-US" sz="3200">
                <a:latin typeface="Cambria"/>
                <a:ea typeface="Cambria"/>
                <a:cs typeface="Cambria"/>
                <a:sym typeface="Cambria"/>
              </a:rPr>
            </a:br>
            <a:endParaRPr sz="3200">
              <a:latin typeface="Cambria"/>
              <a:ea typeface="Cambria"/>
              <a:cs typeface="Cambria"/>
              <a:sym typeface="Cambria"/>
            </a:endParaRPr>
          </a:p>
        </p:txBody>
      </p:sp>
      <p:sp>
        <p:nvSpPr>
          <p:cNvPr id="1129" name="Google Shape;1129;p1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first and the second stages of mail delivery use SMTP. Here, SMTP is not involved in the third stage because SMTP is a push protocol; it pushes the message from the client to the server.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third stage needs a pull protocol; the client must pull messages from the server. The direction of the bulk data are from the server to the client.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third stage uses a message access agent. Currently two message access protocols are available: </a:t>
            </a:r>
            <a:r>
              <a:rPr lang="en-US" sz="1400">
                <a:solidFill>
                  <a:srgbClr val="FF0000"/>
                </a:solidFill>
                <a:latin typeface="Cambria"/>
                <a:ea typeface="Cambria"/>
                <a:cs typeface="Cambria"/>
                <a:sym typeface="Cambria"/>
              </a:rPr>
              <a:t>Post Office Protocol, version 3 (POP3) and Internet Mail Access Protocol, version 4 (IMAP4).</a:t>
            </a:r>
            <a:endParaRPr/>
          </a:p>
          <a:p>
            <a:pPr indent="-228600" lvl="0" marL="457200" rtl="0" algn="just">
              <a:lnSpc>
                <a:spcPct val="115000"/>
              </a:lnSpc>
              <a:spcBef>
                <a:spcPts val="0"/>
              </a:spcBef>
              <a:spcAft>
                <a:spcPts val="0"/>
              </a:spcAft>
              <a:buSzPts val="1800"/>
              <a:buFont typeface="Arial"/>
              <a:buNone/>
            </a:pPr>
            <a:r>
              <a:t/>
            </a:r>
            <a:endParaRPr sz="1400">
              <a:solidFill>
                <a:srgbClr val="FF0000"/>
              </a:solidFill>
              <a:latin typeface="Cambria"/>
              <a:ea typeface="Cambria"/>
              <a:cs typeface="Cambria"/>
              <a:sym typeface="Cambria"/>
            </a:endParaRPr>
          </a:p>
          <a:p>
            <a:pPr indent="-228600" lvl="0" marL="457200" rtl="0" algn="just">
              <a:lnSpc>
                <a:spcPct val="115000"/>
              </a:lnSpc>
              <a:spcBef>
                <a:spcPts val="0"/>
              </a:spcBef>
              <a:spcAft>
                <a:spcPts val="0"/>
              </a:spcAft>
              <a:buSzPts val="1800"/>
              <a:buFont typeface="Arial"/>
              <a:buNone/>
            </a:pPr>
            <a:r>
              <a:t/>
            </a:r>
            <a:endParaRPr sz="1400">
              <a:solidFill>
                <a:srgbClr val="FF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1130" name="Google Shape;1130;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31" name="Google Shape;1131;p118"/>
          <p:cNvPicPr preferRelativeResize="0"/>
          <p:nvPr/>
        </p:nvPicPr>
        <p:blipFill rotWithShape="1">
          <a:blip r:embed="rId3">
            <a:alphaModFix/>
          </a:blip>
          <a:srcRect b="0" l="0" r="0" t="0"/>
          <a:stretch/>
        </p:blipFill>
        <p:spPr>
          <a:xfrm>
            <a:off x="1295400" y="2926080"/>
            <a:ext cx="6934781" cy="1453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POP3 &amp; IMAP4</a:t>
            </a:r>
            <a:endParaRPr sz="3200">
              <a:latin typeface="Cambria"/>
              <a:ea typeface="Cambria"/>
              <a:cs typeface="Cambria"/>
              <a:sym typeface="Cambria"/>
            </a:endParaRPr>
          </a:p>
        </p:txBody>
      </p:sp>
      <p:sp>
        <p:nvSpPr>
          <p:cNvPr id="1137" name="Google Shape;1137;p1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US" sz="1400">
                <a:latin typeface="Cambria"/>
                <a:ea typeface="Cambria"/>
                <a:cs typeface="Cambria"/>
                <a:sym typeface="Cambria"/>
              </a:rPr>
              <a:t>POP3(Post Office Protocol, version 3):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POP3 software is installed on the recipient computer; the server POP3 software is installed on the mail server. Mail access starts with the client when the user needs to download its e-mail from the mailbox.</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opens a connection to the server on TCP port. It then sends its user name and password to access the mailbox. The user can then list and retrieve the mail messages, one by one.</a:t>
            </a:r>
            <a:endParaRPr/>
          </a:p>
          <a:p>
            <a:pPr indent="-228600" lvl="0" marL="457200" rtl="0" algn="l">
              <a:lnSpc>
                <a:spcPct val="115000"/>
              </a:lnSpc>
              <a:spcBef>
                <a:spcPts val="0"/>
              </a:spcBef>
              <a:spcAft>
                <a:spcPts val="0"/>
              </a:spcAft>
              <a:buSzPts val="1800"/>
              <a:buFont typeface="Arial"/>
              <a:buNone/>
            </a:pPr>
            <a:r>
              <a:t/>
            </a:r>
            <a:endParaRPr/>
          </a:p>
        </p:txBody>
      </p:sp>
      <p:sp>
        <p:nvSpPr>
          <p:cNvPr id="1138" name="Google Shape;1138;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title"/>
          </p:nvPr>
        </p:nvSpPr>
        <p:spPr>
          <a:xfrm>
            <a:off x="311700" y="86683"/>
            <a:ext cx="8520600" cy="6007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t>DNS in the Internet</a:t>
            </a:r>
            <a:endParaRPr/>
          </a:p>
        </p:txBody>
      </p:sp>
      <p:sp>
        <p:nvSpPr>
          <p:cNvPr id="175" name="Google Shape;175;p12"/>
          <p:cNvSpPr txBox="1"/>
          <p:nvPr>
            <p:ph idx="1" type="body"/>
          </p:nvPr>
        </p:nvSpPr>
        <p:spPr>
          <a:xfrm>
            <a:off x="3997998" y="667445"/>
            <a:ext cx="4834302" cy="4389372"/>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Country Domains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Uses two character country abbreviations.</a:t>
            </a:r>
            <a:endParaRPr/>
          </a:p>
          <a:p>
            <a:pPr indent="0" lvl="0" marL="114300" rtl="0" algn="just">
              <a:lnSpc>
                <a:spcPct val="115000"/>
              </a:lnSpc>
              <a:spcBef>
                <a:spcPts val="0"/>
              </a:spcBef>
              <a:spcAft>
                <a:spcPts val="0"/>
              </a:spcAft>
              <a:buSzPts val="1800"/>
              <a:buNone/>
            </a:pPr>
            <a:r>
              <a:rPr lang="en-US">
                <a:solidFill>
                  <a:srgbClr val="342E22"/>
                </a:solidFill>
                <a:latin typeface="Cambria"/>
                <a:ea typeface="Cambria"/>
                <a:cs typeface="Cambria"/>
                <a:sym typeface="Cambria"/>
              </a:rPr>
              <a:t>	</a:t>
            </a:r>
            <a:r>
              <a:rPr lang="en-US" sz="1400">
                <a:solidFill>
                  <a:srgbClr val="C00000"/>
                </a:solidFill>
                <a:latin typeface="Cambria"/>
                <a:ea typeface="Cambria"/>
                <a:cs typeface="Cambria"/>
                <a:sym typeface="Cambria"/>
              </a:rPr>
              <a:t>Eg: US for United Sates</a:t>
            </a:r>
            <a:endParaRPr>
              <a:solidFill>
                <a:srgbClr val="C00000"/>
              </a:solidFill>
              <a:latin typeface="Cambria"/>
              <a:ea typeface="Cambria"/>
              <a:cs typeface="Cambria"/>
              <a:sym typeface="Cambria"/>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Second label can be organizational or they can be more specific national designations.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a:t>
            </a:r>
            <a:r>
              <a:rPr lang="en-US" sz="1400">
                <a:solidFill>
                  <a:srgbClr val="C00000"/>
                </a:solidFill>
                <a:latin typeface="Cambria"/>
                <a:ea typeface="Cambria"/>
                <a:cs typeface="Cambria"/>
                <a:sym typeface="Cambria"/>
              </a:rPr>
              <a:t>Eg: ca.us</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Inverse Domain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used to map an address to a name.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This happens when the server has received a request from the client.</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Type of query called an inverse or pointer (PTR)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To handle the pointer query the inverse domain is added to the domain name space with the first level node.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Second level is also one single node named in addr (for inverse address).</a:t>
            </a:r>
            <a:endParaRPr/>
          </a:p>
        </p:txBody>
      </p:sp>
      <p:sp>
        <p:nvSpPr>
          <p:cNvPr id="176" name="Google Shape;17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77" name="Google Shape;177;p12"/>
          <p:cNvPicPr preferRelativeResize="0"/>
          <p:nvPr/>
        </p:nvPicPr>
        <p:blipFill rotWithShape="1">
          <a:blip r:embed="rId3">
            <a:alphaModFix/>
          </a:blip>
          <a:srcRect b="0" l="0" r="0" t="0"/>
          <a:stretch/>
        </p:blipFill>
        <p:spPr>
          <a:xfrm>
            <a:off x="311700" y="847655"/>
            <a:ext cx="3619553" cy="1648590"/>
          </a:xfrm>
          <a:prstGeom prst="rect">
            <a:avLst/>
          </a:prstGeom>
          <a:noFill/>
          <a:ln>
            <a:noFill/>
          </a:ln>
        </p:spPr>
      </p:pic>
      <p:sp>
        <p:nvSpPr>
          <p:cNvPr id="178" name="Google Shape;178;p12"/>
          <p:cNvSpPr txBox="1"/>
          <p:nvPr/>
        </p:nvSpPr>
        <p:spPr>
          <a:xfrm>
            <a:off x="1742032" y="2571750"/>
            <a:ext cx="141417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Country Domains</a:t>
            </a:r>
            <a:endParaRPr/>
          </a:p>
        </p:txBody>
      </p:sp>
      <p:pic>
        <p:nvPicPr>
          <p:cNvPr id="179" name="Google Shape;179;p12"/>
          <p:cNvPicPr preferRelativeResize="0"/>
          <p:nvPr/>
        </p:nvPicPr>
        <p:blipFill rotWithShape="1">
          <a:blip r:embed="rId4">
            <a:alphaModFix/>
          </a:blip>
          <a:srcRect b="0" l="0" r="0" t="0"/>
          <a:stretch/>
        </p:blipFill>
        <p:spPr>
          <a:xfrm>
            <a:off x="1168029" y="2924254"/>
            <a:ext cx="2763224" cy="1738963"/>
          </a:xfrm>
          <a:prstGeom prst="rect">
            <a:avLst/>
          </a:prstGeom>
          <a:noFill/>
          <a:ln>
            <a:noFill/>
          </a:ln>
        </p:spPr>
      </p:pic>
      <p:sp>
        <p:nvSpPr>
          <p:cNvPr id="180" name="Google Shape;180;p12"/>
          <p:cNvSpPr txBox="1"/>
          <p:nvPr/>
        </p:nvSpPr>
        <p:spPr>
          <a:xfrm>
            <a:off x="1922242" y="4785582"/>
            <a:ext cx="13083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Inverse Domain</a:t>
            </a:r>
            <a:endParaRPr/>
          </a:p>
        </p:txBody>
      </p:sp>
      <p:pic>
        <p:nvPicPr>
          <p:cNvPr id="181" name="Google Shape;181;p12"/>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POP3 &amp; IMAP4 (Contd..)</a:t>
            </a:r>
            <a:endParaRPr sz="3200"/>
          </a:p>
        </p:txBody>
      </p:sp>
      <p:sp>
        <p:nvSpPr>
          <p:cNvPr id="1144" name="Google Shape;1144;p1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US" sz="1400">
                <a:latin typeface="Cambria"/>
                <a:ea typeface="Cambria"/>
                <a:cs typeface="Cambria"/>
                <a:sym typeface="Cambria"/>
              </a:rPr>
              <a:t>IMAP4(Internet Mail Access Protocol, version 4): It is more powerful and more complex.</a:t>
            </a:r>
            <a:endParaRPr/>
          </a:p>
          <a:p>
            <a:pPr indent="0" lvl="0" marL="0" rtl="0" algn="just">
              <a:lnSpc>
                <a:spcPct val="115000"/>
              </a:lnSpc>
              <a:spcBef>
                <a:spcPts val="0"/>
              </a:spcBef>
              <a:spcAft>
                <a:spcPts val="0"/>
              </a:spcAft>
              <a:buSzPts val="1800"/>
              <a:buNone/>
            </a:pPr>
            <a:r>
              <a:rPr lang="en-US" sz="1400">
                <a:latin typeface="Cambria"/>
                <a:ea typeface="Cambria"/>
                <a:cs typeface="Cambria"/>
                <a:sym typeface="Cambria"/>
              </a:rPr>
              <a:t>IMAP4 provides the following extra functions:</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check the e-mail header prior to downloading. </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search the contents of the e-mail for a specific string of characters prior to downloading.</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partially download e-mail. This is especially useful if bandwidth is limited and the e-mail contains multimedia with high bandwidth requirements.</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create, delete, or rename mailboxes on the mail server.</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create a hierarchy of mailboxes in a folder for e-mail storage.</a:t>
            </a:r>
            <a:endParaRPr/>
          </a:p>
        </p:txBody>
      </p:sp>
      <p:sp>
        <p:nvSpPr>
          <p:cNvPr id="1145" name="Google Shape;1145;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a:t>
            </a:r>
            <a:br>
              <a:rPr lang="en-US"/>
            </a:br>
            <a:endParaRPr/>
          </a:p>
        </p:txBody>
      </p:sp>
      <p:sp>
        <p:nvSpPr>
          <p:cNvPr id="1151" name="Google Shape;1151;p1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E - mail has a simple structure. It can send messages only in NVT 7-bit ASCII format. Multipurpose Internet Mail Extensions (MIME) is a supplementary protocol that allows non-ASCII data to be sent through e-mail.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MIME transforms non-ASCII data at the sender site to NVT ASCII data and delivers it to the client MTA to be sent through the Internet.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message at the receiving site is transformed back to the original data.</a:t>
            </a:r>
            <a:endParaRPr/>
          </a:p>
          <a:p>
            <a:pPr indent="-228600" lvl="0" marL="457200" rtl="0" algn="just">
              <a:lnSpc>
                <a:spcPct val="115000"/>
              </a:lnSpc>
              <a:spcBef>
                <a:spcPts val="0"/>
              </a:spcBef>
              <a:spcAft>
                <a:spcPts val="0"/>
              </a:spcAft>
              <a:buSzPts val="1800"/>
              <a:buFont typeface="Arial"/>
              <a:buNone/>
            </a:pPr>
            <a:r>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1152" name="Google Shape;1152;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53" name="Google Shape;1153;p121"/>
          <p:cNvPicPr preferRelativeResize="0"/>
          <p:nvPr/>
        </p:nvPicPr>
        <p:blipFill rotWithShape="1">
          <a:blip r:embed="rId3">
            <a:alphaModFix/>
          </a:blip>
          <a:srcRect b="0" l="0" r="0" t="0"/>
          <a:stretch/>
        </p:blipFill>
        <p:spPr>
          <a:xfrm>
            <a:off x="1295400" y="2965704"/>
            <a:ext cx="7082659" cy="13995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30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 header</a:t>
            </a:r>
            <a:endParaRPr sz="3200">
              <a:latin typeface="Cambria"/>
              <a:ea typeface="Cambria"/>
              <a:cs typeface="Cambria"/>
              <a:sym typeface="Cambria"/>
            </a:endParaRPr>
          </a:p>
        </p:txBody>
      </p:sp>
      <p:sp>
        <p:nvSpPr>
          <p:cNvPr id="1159" name="Google Shape;1159;p12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60" name="Google Shape;1160;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61" name="Google Shape;1161;p122"/>
          <p:cNvPicPr preferRelativeResize="0"/>
          <p:nvPr>
            <p:ph idx="1" type="body"/>
          </p:nvPr>
        </p:nvPicPr>
        <p:blipFill rotWithShape="1">
          <a:blip r:embed="rId3">
            <a:alphaModFix/>
          </a:blip>
          <a:srcRect b="0" l="0" r="0" t="0"/>
          <a:stretch/>
        </p:blipFill>
        <p:spPr>
          <a:xfrm>
            <a:off x="661416" y="1436621"/>
            <a:ext cx="7458075" cy="275661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 header (Contd..)</a:t>
            </a:r>
            <a:endParaRPr sz="3200"/>
          </a:p>
        </p:txBody>
      </p:sp>
      <p:sp>
        <p:nvSpPr>
          <p:cNvPr id="1167" name="Google Shape;1167;p1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MIME-Version: This header defines the version of MIME used. The current version is 1.1.</a:t>
            </a:r>
            <a:endParaRPr/>
          </a:p>
          <a:p>
            <a:pPr indent="-228600" lvl="0" marL="457200" rtl="0" algn="just">
              <a:lnSpc>
                <a:spcPct val="115000"/>
              </a:lnSpc>
              <a:spcBef>
                <a:spcPts val="0"/>
              </a:spcBef>
              <a:spcAft>
                <a:spcPts val="0"/>
              </a:spcAft>
              <a:buSzPts val="1800"/>
              <a:buNone/>
            </a:pPr>
            <a:r>
              <a:t/>
            </a:r>
            <a:endParaRPr sz="1400">
              <a:solidFill>
                <a:srgbClr val="000000"/>
              </a:solidFill>
              <a:latin typeface="Cambria"/>
              <a:ea typeface="Cambria"/>
              <a:cs typeface="Cambria"/>
              <a:sym typeface="Cambria"/>
            </a:endParaRPr>
          </a:p>
          <a:p>
            <a:pPr indent="-342900" lvl="0" marL="457200" rtl="0" algn="just">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Content-Type : </a:t>
            </a:r>
            <a:endParaRPr/>
          </a:p>
          <a:p>
            <a:pPr indent="-228600" lvl="0" marL="457200" rtl="0" algn="just">
              <a:lnSpc>
                <a:spcPct val="115000"/>
              </a:lnSpc>
              <a:spcBef>
                <a:spcPts val="0"/>
              </a:spcBef>
              <a:spcAft>
                <a:spcPts val="0"/>
              </a:spcAft>
              <a:buSzPts val="1800"/>
              <a:buNone/>
            </a:pPr>
            <a:r>
              <a:t/>
            </a:r>
            <a:endParaRPr sz="1400">
              <a:solidFill>
                <a:srgbClr val="000000"/>
              </a:solidFill>
              <a:latin typeface="Cambria"/>
              <a:ea typeface="Cambria"/>
              <a:cs typeface="Cambria"/>
              <a:sym typeface="Cambria"/>
            </a:endParaRPr>
          </a:p>
          <a:p>
            <a:pPr indent="-342900" lvl="2" marL="817200" rtl="0" algn="just">
              <a:lnSpc>
                <a:spcPct val="100000"/>
              </a:lnSpc>
              <a:spcBef>
                <a:spcPts val="1000"/>
              </a:spcBef>
              <a:spcAft>
                <a:spcPts val="0"/>
              </a:spcAft>
              <a:buSzPts val="1400"/>
              <a:buFont typeface="Arial"/>
              <a:buChar char="•"/>
            </a:pPr>
            <a:r>
              <a:rPr lang="en-US">
                <a:solidFill>
                  <a:srgbClr val="000000"/>
                </a:solidFill>
                <a:latin typeface="Cambria"/>
                <a:ea typeface="Cambria"/>
                <a:cs typeface="Cambria"/>
                <a:sym typeface="Cambria"/>
              </a:rPr>
              <a:t>This header defines the type of data used in the body of the message. The content type and the content subtype are separated by a slash. </a:t>
            </a:r>
            <a:endParaRPr/>
          </a:p>
          <a:p>
            <a:pPr indent="-254000" lvl="2" marL="817200" rtl="0" algn="just">
              <a:lnSpc>
                <a:spcPct val="50000"/>
              </a:lnSpc>
              <a:spcBef>
                <a:spcPts val="1000"/>
              </a:spcBef>
              <a:spcAft>
                <a:spcPts val="0"/>
              </a:spcAft>
              <a:buSzPts val="1400"/>
              <a:buFont typeface="Arial"/>
              <a:buNone/>
            </a:pPr>
            <a:r>
              <a:t/>
            </a:r>
            <a:endParaRPr>
              <a:solidFill>
                <a:srgbClr val="000000"/>
              </a:solidFill>
              <a:latin typeface="Cambria"/>
              <a:ea typeface="Cambria"/>
              <a:cs typeface="Cambria"/>
              <a:sym typeface="Cambria"/>
            </a:endParaRPr>
          </a:p>
          <a:p>
            <a:pPr indent="-342900" lvl="2" marL="817200" rtl="0" algn="just">
              <a:lnSpc>
                <a:spcPct val="50000"/>
              </a:lnSpc>
              <a:spcBef>
                <a:spcPts val="1000"/>
              </a:spcBef>
              <a:spcAft>
                <a:spcPts val="0"/>
              </a:spcAft>
              <a:buSzPts val="1400"/>
              <a:buFont typeface="Arial"/>
              <a:buChar char="•"/>
            </a:pPr>
            <a:r>
              <a:rPr lang="en-US">
                <a:solidFill>
                  <a:srgbClr val="000000"/>
                </a:solidFill>
                <a:latin typeface="Cambria"/>
                <a:ea typeface="Cambria"/>
                <a:cs typeface="Cambria"/>
                <a:sym typeface="Cambria"/>
              </a:rPr>
              <a:t>Depending on the subtype, the header may contain other parameters.</a:t>
            </a:r>
            <a:endParaRPr/>
          </a:p>
          <a:p>
            <a:pPr indent="-228600" lvl="1" marL="914400" rtl="0" algn="l">
              <a:lnSpc>
                <a:spcPct val="115000"/>
              </a:lnSpc>
              <a:spcBef>
                <a:spcPts val="1600"/>
              </a:spcBef>
              <a:spcAft>
                <a:spcPts val="0"/>
              </a:spcAft>
              <a:buSzPts val="1400"/>
              <a:buFont typeface="Arial"/>
              <a:buNone/>
            </a:pPr>
            <a:r>
              <a:t/>
            </a:r>
            <a:endParaRPr>
              <a:latin typeface="Cambria"/>
              <a:ea typeface="Cambria"/>
              <a:cs typeface="Cambria"/>
              <a:sym typeface="Cambria"/>
            </a:endParaRPr>
          </a:p>
        </p:txBody>
      </p:sp>
      <p:sp>
        <p:nvSpPr>
          <p:cNvPr id="1168" name="Google Shape;1168;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Data Type and Subtype in MIME</a:t>
            </a:r>
            <a:br>
              <a:rPr lang="en-US" sz="3200">
                <a:latin typeface="Cambria"/>
                <a:ea typeface="Cambria"/>
                <a:cs typeface="Cambria"/>
                <a:sym typeface="Cambria"/>
              </a:rPr>
            </a:br>
            <a:endParaRPr sz="3200">
              <a:latin typeface="Cambria"/>
              <a:ea typeface="Cambria"/>
              <a:cs typeface="Cambria"/>
              <a:sym typeface="Cambria"/>
            </a:endParaRPr>
          </a:p>
        </p:txBody>
      </p:sp>
      <p:sp>
        <p:nvSpPr>
          <p:cNvPr id="1174" name="Google Shape;1174;p1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75" name="Google Shape;1175;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76" name="Google Shape;1176;p124"/>
          <p:cNvPicPr preferRelativeResize="0"/>
          <p:nvPr/>
        </p:nvPicPr>
        <p:blipFill rotWithShape="1">
          <a:blip r:embed="rId3">
            <a:alphaModFix/>
          </a:blip>
          <a:srcRect b="28037" l="31481" r="26887" t="30816"/>
          <a:stretch/>
        </p:blipFill>
        <p:spPr>
          <a:xfrm>
            <a:off x="1752600" y="1426464"/>
            <a:ext cx="6629400" cy="305409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Content Transfer Encoding</a:t>
            </a:r>
            <a:br>
              <a:rPr lang="en-US" sz="3200">
                <a:solidFill>
                  <a:srgbClr val="FF0000"/>
                </a:solidFill>
                <a:latin typeface="Cambria"/>
                <a:ea typeface="Cambria"/>
                <a:cs typeface="Cambria"/>
                <a:sym typeface="Cambria"/>
              </a:rPr>
            </a:br>
            <a:endParaRPr sz="3200">
              <a:solidFill>
                <a:srgbClr val="FF0000"/>
              </a:solidFill>
              <a:latin typeface="Cambria"/>
              <a:ea typeface="Cambria"/>
              <a:cs typeface="Cambria"/>
              <a:sym typeface="Cambria"/>
            </a:endParaRPr>
          </a:p>
        </p:txBody>
      </p:sp>
      <p:sp>
        <p:nvSpPr>
          <p:cNvPr id="1182" name="Google Shape;1182;p1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en-US" sz="1400">
                <a:solidFill>
                  <a:srgbClr val="000000"/>
                </a:solidFill>
                <a:latin typeface="Times New Roman"/>
                <a:ea typeface="Times New Roman"/>
                <a:cs typeface="Times New Roman"/>
                <a:sym typeface="Times New Roman"/>
              </a:rPr>
              <a:t>Content-Transfer-Encoding: This header defines the method used to encode the messages into 0s and 1s for transport:</a:t>
            </a:r>
            <a:endParaRPr/>
          </a:p>
          <a:p>
            <a:pPr indent="-228600" lvl="0" marL="457200" rtl="0" algn="just">
              <a:lnSpc>
                <a:spcPct val="100000"/>
              </a:lnSpc>
              <a:spcBef>
                <a:spcPts val="0"/>
              </a:spcBef>
              <a:spcAft>
                <a:spcPts val="0"/>
              </a:spcAft>
              <a:buSzPts val="1800"/>
              <a:buNone/>
            </a:pPr>
            <a:r>
              <a:t/>
            </a:r>
            <a:endParaRPr sz="1400">
              <a:solidFill>
                <a:srgbClr val="000000"/>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1400">
                <a:solidFill>
                  <a:srgbClr val="000000"/>
                </a:solidFill>
                <a:latin typeface="Times New Roman"/>
                <a:ea typeface="Times New Roman"/>
                <a:cs typeface="Times New Roman"/>
                <a:sym typeface="Times New Roman"/>
              </a:rPr>
              <a:t>The five types of encoding methods are listed</a:t>
            </a:r>
            <a:endParaRPr sz="1400"/>
          </a:p>
        </p:txBody>
      </p:sp>
      <p:sp>
        <p:nvSpPr>
          <p:cNvPr id="1183" name="Google Shape;1183;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84" name="Google Shape;1184;p125"/>
          <p:cNvPicPr preferRelativeResize="0"/>
          <p:nvPr/>
        </p:nvPicPr>
        <p:blipFill rotWithShape="1">
          <a:blip r:embed="rId3">
            <a:alphaModFix/>
          </a:blip>
          <a:srcRect b="7789" l="29990" r="28851" t="72736"/>
          <a:stretch/>
        </p:blipFill>
        <p:spPr>
          <a:xfrm>
            <a:off x="1371600" y="2295143"/>
            <a:ext cx="6553200" cy="1655065"/>
          </a:xfrm>
          <a:prstGeom prst="rect">
            <a:avLst/>
          </a:prstGeom>
          <a:noFill/>
          <a:ln>
            <a:noFill/>
          </a:ln>
        </p:spPr>
      </p:pic>
      <p:pic>
        <p:nvPicPr>
          <p:cNvPr id="1185" name="Google Shape;1185;p125"/>
          <p:cNvPicPr preferRelativeResize="0"/>
          <p:nvPr/>
        </p:nvPicPr>
        <p:blipFill rotWithShape="1">
          <a:blip r:embed="rId4">
            <a:alphaModFix/>
          </a:blip>
          <a:srcRect b="0" l="0" r="0" t="0"/>
          <a:stretch/>
        </p:blipFill>
        <p:spPr>
          <a:xfrm>
            <a:off x="469030" y="4032504"/>
            <a:ext cx="8358340" cy="5303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solidFill>
                  <a:srgbClr val="000000"/>
                </a:solidFill>
                <a:latin typeface="Cambria"/>
                <a:ea typeface="Cambria"/>
                <a:cs typeface="Cambria"/>
                <a:sym typeface="Cambria"/>
              </a:rPr>
              <a:t>References </a:t>
            </a:r>
            <a:r>
              <a:rPr b="0" lang="en-US" sz="1600">
                <a:solidFill>
                  <a:srgbClr val="000000"/>
                </a:solidFill>
                <a:latin typeface="Cambria"/>
                <a:ea typeface="Cambria"/>
                <a:cs typeface="Cambria"/>
                <a:sym typeface="Cambria"/>
              </a:rPr>
              <a:t>(finishing slides covering references for all the topics)</a:t>
            </a:r>
            <a:endParaRPr b="0" sz="1600">
              <a:solidFill>
                <a:srgbClr val="000000"/>
              </a:solidFill>
              <a:latin typeface="Cambria"/>
              <a:ea typeface="Cambria"/>
              <a:cs typeface="Cambria"/>
              <a:sym typeface="Cambria"/>
            </a:endParaRPr>
          </a:p>
        </p:txBody>
      </p:sp>
      <p:sp>
        <p:nvSpPr>
          <p:cNvPr id="1191" name="Google Shape;1191;p1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Times New Roman"/>
              <a:buAutoNum type="arabicPeriod"/>
            </a:pPr>
            <a:r>
              <a:rPr lang="en-US" sz="1400">
                <a:solidFill>
                  <a:srgbClr val="000000"/>
                </a:solidFill>
                <a:latin typeface="Cambria"/>
                <a:ea typeface="Cambria"/>
                <a:cs typeface="Cambria"/>
                <a:sym typeface="Cambria"/>
              </a:rPr>
              <a:t>Douglas E. Comer, Internetworking with TCP/IP, Principles, protocols, and architecture,Vol 1 5th Edition,2006 ISBN: 0131876716, ISBN: 978-0131876712  </a:t>
            </a:r>
            <a:r>
              <a:rPr b="1" lang="en-US" sz="1400">
                <a:solidFill>
                  <a:srgbClr val="000000"/>
                </a:solidFill>
                <a:latin typeface="Cambria"/>
                <a:ea typeface="Cambria"/>
                <a:cs typeface="Cambria"/>
                <a:sym typeface="Cambria"/>
              </a:rPr>
              <a:t>(Ref 2 in syllabus)</a:t>
            </a:r>
            <a:r>
              <a:rPr lang="en-US" sz="1400">
                <a:solidFill>
                  <a:srgbClr val="000000"/>
                </a:solidFill>
                <a:latin typeface="Cambria"/>
                <a:ea typeface="Cambria"/>
                <a:cs typeface="Cambria"/>
                <a:sym typeface="Cambria"/>
              </a:rPr>
              <a:t>      </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Times New Roman"/>
              <a:buAutoNum type="arabicPeriod"/>
            </a:pPr>
            <a:r>
              <a:rPr lang="en-US" sz="1400">
                <a:solidFill>
                  <a:srgbClr val="000000"/>
                </a:solidFill>
                <a:latin typeface="Cambria"/>
                <a:ea typeface="Cambria"/>
                <a:cs typeface="Cambria"/>
                <a:sym typeface="Cambria"/>
              </a:rPr>
              <a:t>https://slideplayer.com/slide/13911208/  </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http://www.csun.edu/~jeffw/Semesters/2006Fall/COMP429/Presentations/Ch25-FTP.pdf</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u="sng">
                <a:solidFill>
                  <a:schemeClr val="dk2"/>
                </a:solidFill>
                <a:latin typeface="Cambria"/>
                <a:ea typeface="Cambria"/>
                <a:cs typeface="Cambria"/>
                <a:sym typeface="Cambria"/>
                <a:hlinkClick r:id="rId3">
                  <a:extLst>
                    <a:ext uri="{A12FA001-AC4F-418D-AE19-62706E023703}">
                      <ahyp:hlinkClr val="tx"/>
                    </a:ext>
                  </a:extLst>
                </a:hlinkClick>
              </a:rPr>
              <a:t>https://study.com/academy/lesson/testing-an-ftp-connection.html</a:t>
            </a:r>
            <a:endParaRPr sz="1400">
              <a:solidFill>
                <a:schemeClr val="dk2"/>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u="sng"/>
              <a:t>www.afternerd.com/blog/smtp</a:t>
            </a:r>
            <a:endParaRPr/>
          </a:p>
          <a:p>
            <a:pPr indent="-228600" lvl="0" marL="457200" rtl="0" algn="l">
              <a:lnSpc>
                <a:spcPct val="150000"/>
              </a:lnSpc>
              <a:spcBef>
                <a:spcPts val="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p:txBody>
      </p:sp>
      <p:sp>
        <p:nvSpPr>
          <p:cNvPr id="1192" name="Google Shape;1192;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93" name="Google Shape;1193;p12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1194" name="Google Shape;1194;p126"/>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18CSC302J- School of Computing (Odd sem 2020)</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txBox="1"/>
          <p:nvPr>
            <p:ph type="title"/>
          </p:nvPr>
        </p:nvSpPr>
        <p:spPr>
          <a:xfrm>
            <a:off x="311700" y="86683"/>
            <a:ext cx="8520600" cy="5807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Resolution</a:t>
            </a:r>
            <a:endParaRPr/>
          </a:p>
        </p:txBody>
      </p:sp>
      <p:sp>
        <p:nvSpPr>
          <p:cNvPr id="187" name="Google Shape;187;p13"/>
          <p:cNvSpPr txBox="1"/>
          <p:nvPr>
            <p:ph idx="1" type="body"/>
          </p:nvPr>
        </p:nvSpPr>
        <p:spPr>
          <a:xfrm>
            <a:off x="3130319" y="667444"/>
            <a:ext cx="5701982" cy="4104789"/>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Mapping a name to an address or an address to a name is called name address resolution.</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Resolver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is designed as a client – server application.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Host that needs to map an address to a name or a name to an address calls a DNS client called a resolver.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After the resolver receives the mapping, it interprets the response to see if it is a real resolution or an error and finally delivers the results to the process that requested it. </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Mapping Names to Addresses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resolver gives a domain name to the server and asks for the corresponding address.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the domain name is from the generic domain the resolver receives a domain name such as </a:t>
            </a:r>
            <a:r>
              <a:rPr lang="en-US" sz="1400">
                <a:solidFill>
                  <a:srgbClr val="C00000"/>
                </a:solidFill>
                <a:latin typeface="Cambria"/>
                <a:ea typeface="Cambria"/>
                <a:cs typeface="Cambria"/>
                <a:sym typeface="Cambria"/>
              </a:rPr>
              <a:t>“chal.atc.fhda.edu.</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 if the domain name is from the country domain the resolver receives a domain name such as </a:t>
            </a:r>
            <a:r>
              <a:rPr lang="en-US" sz="1400">
                <a:solidFill>
                  <a:srgbClr val="C00000"/>
                </a:solidFill>
                <a:latin typeface="Cambria"/>
                <a:ea typeface="Cambria"/>
                <a:cs typeface="Cambria"/>
                <a:sym typeface="Cambria"/>
              </a:rPr>
              <a:t>“ch.fhda.cu.ca.us.</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b="1" sz="1400">
              <a:solidFill>
                <a:srgbClr val="342E22"/>
              </a:solidFill>
              <a:latin typeface="Cambria"/>
              <a:ea typeface="Cambria"/>
              <a:cs typeface="Cambria"/>
              <a:sym typeface="Cambria"/>
            </a:endParaRPr>
          </a:p>
        </p:txBody>
      </p:sp>
      <p:sp>
        <p:nvSpPr>
          <p:cNvPr id="188" name="Google Shape;18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89" name="Google Shape;189;p1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311700" y="158129"/>
            <a:ext cx="8520600" cy="49596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195" name="Google Shape;195;p14"/>
          <p:cNvSpPr txBox="1"/>
          <p:nvPr>
            <p:ph idx="1" type="body"/>
          </p:nvPr>
        </p:nvSpPr>
        <p:spPr>
          <a:xfrm>
            <a:off x="3423994" y="654096"/>
            <a:ext cx="5408306" cy="4144835"/>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Mapping Addresses to Names</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A client can send an IP address to a server to be mapped to a domain name.</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To answer the PTR query DNS uses the inverse domain.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 in the request the IP address is reversed and two labels in-addr and arpa are appended to create a domain acceptable by the inverse domain.</a:t>
            </a:r>
            <a:endParaRPr/>
          </a:p>
          <a:p>
            <a:pPr indent="0" lvl="0" marL="114300" rtl="0" algn="just">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Recursive Resolution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can ask for a recursive answer from a name server.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server is the authority for the domain name, it checks its database and responds.</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server is not the authority it sends the request to another server and waits for the response.</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parent is the authority it responds otherwise it sends the query to another server.</a:t>
            </a:r>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p:txBody>
      </p:sp>
      <p:sp>
        <p:nvSpPr>
          <p:cNvPr id="196" name="Google Shape;19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97" name="Google Shape;197;p14"/>
          <p:cNvPicPr preferRelativeResize="0"/>
          <p:nvPr/>
        </p:nvPicPr>
        <p:blipFill rotWithShape="1">
          <a:blip r:embed="rId3">
            <a:alphaModFix/>
          </a:blip>
          <a:srcRect b="0" l="0" r="0" t="0"/>
          <a:stretch/>
        </p:blipFill>
        <p:spPr>
          <a:xfrm>
            <a:off x="311700" y="1084834"/>
            <a:ext cx="3112294" cy="1403722"/>
          </a:xfrm>
          <a:prstGeom prst="rect">
            <a:avLst/>
          </a:prstGeom>
          <a:noFill/>
          <a:ln>
            <a:noFill/>
          </a:ln>
        </p:spPr>
      </p:pic>
      <p:sp>
        <p:nvSpPr>
          <p:cNvPr id="198" name="Google Shape;198;p14"/>
          <p:cNvSpPr txBox="1"/>
          <p:nvPr/>
        </p:nvSpPr>
        <p:spPr>
          <a:xfrm>
            <a:off x="1321541" y="2516445"/>
            <a:ext cx="153279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Times New Roman"/>
                <a:ea typeface="Times New Roman"/>
                <a:cs typeface="Times New Roman"/>
                <a:sym typeface="Times New Roman"/>
              </a:rPr>
              <a:t>Recursive resolution</a:t>
            </a:r>
            <a:endParaRPr b="1" i="0" sz="1200" u="none" cap="none" strike="noStrike">
              <a:solidFill>
                <a:srgbClr val="FF0000"/>
              </a:solidFill>
              <a:latin typeface="Arial"/>
              <a:ea typeface="Arial"/>
              <a:cs typeface="Arial"/>
              <a:sym typeface="Arial"/>
            </a:endParaRPr>
          </a:p>
        </p:txBody>
      </p:sp>
      <p:pic>
        <p:nvPicPr>
          <p:cNvPr id="199" name="Google Shape;199;p14"/>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205" name="Google Shape;205;p15"/>
          <p:cNvSpPr txBox="1"/>
          <p:nvPr>
            <p:ph idx="1" type="body"/>
          </p:nvPr>
        </p:nvSpPr>
        <p:spPr>
          <a:xfrm>
            <a:off x="3317202" y="734190"/>
            <a:ext cx="5515097" cy="3997997"/>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Iterative Resolution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server is an authority for the name it sends the answer.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not it returns the IP address of the server that thinks it can resolve the query.</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is responsible for repeating the request to the second server.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repeats the same procedure to next server and so 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This process is called iterative because the client repeats the same query to multiple servers.</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Catching</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Each time the server receives the query for a name that is not in domain it needs to search its database for a server IP address.</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Reduction in search time would increase the efficiency.</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DNS handles this with the mechanism called catching.</a:t>
            </a:r>
            <a:endParaRPr/>
          </a:p>
        </p:txBody>
      </p:sp>
      <p:sp>
        <p:nvSpPr>
          <p:cNvPr id="206" name="Google Shape;20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What is the role of domain name server? Explain working of DNS ..." id="207" name="Google Shape;207;p15"/>
          <p:cNvPicPr preferRelativeResize="0"/>
          <p:nvPr/>
        </p:nvPicPr>
        <p:blipFill rotWithShape="1">
          <a:blip r:embed="rId3">
            <a:alphaModFix/>
          </a:blip>
          <a:srcRect b="10109" l="0" r="0" t="0"/>
          <a:stretch/>
        </p:blipFill>
        <p:spPr>
          <a:xfrm>
            <a:off x="311700" y="1057451"/>
            <a:ext cx="2918735" cy="2586800"/>
          </a:xfrm>
          <a:prstGeom prst="rect">
            <a:avLst/>
          </a:prstGeom>
          <a:noFill/>
          <a:ln>
            <a:noFill/>
          </a:ln>
        </p:spPr>
      </p:pic>
      <p:sp>
        <p:nvSpPr>
          <p:cNvPr id="208" name="Google Shape;208;p15"/>
          <p:cNvSpPr txBox="1"/>
          <p:nvPr/>
        </p:nvSpPr>
        <p:spPr>
          <a:xfrm>
            <a:off x="854790" y="3644251"/>
            <a:ext cx="15985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Iterative Resolution</a:t>
            </a:r>
            <a:endParaRPr/>
          </a:p>
        </p:txBody>
      </p:sp>
      <p:pic>
        <p:nvPicPr>
          <p:cNvPr id="209" name="Google Shape;209;p15"/>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215" name="Google Shape;215;p16"/>
          <p:cNvSpPr txBox="1"/>
          <p:nvPr>
            <p:ph idx="1" type="body"/>
          </p:nvPr>
        </p:nvSpPr>
        <p:spPr>
          <a:xfrm>
            <a:off x="311700" y="794083"/>
            <a:ext cx="8520600" cy="3774942"/>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Reduction of search time would increase the efficiency.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handles this with the mechanism called catching.</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Catching speeds up resolution but it can also be problematic.</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the server catches the mapping for a long time it  may send an outdated mapping to the client.</a:t>
            </a:r>
            <a:endParaRPr/>
          </a:p>
          <a:p>
            <a:pPr indent="0" lvl="0" marL="114300" rtl="0" algn="just">
              <a:lnSpc>
                <a:spcPct val="100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0" lvl="0" marL="114300" rtl="0" algn="just">
              <a:lnSpc>
                <a:spcPct val="100000"/>
              </a:lnSpc>
              <a:spcBef>
                <a:spcPts val="0"/>
              </a:spcBef>
              <a:spcAft>
                <a:spcPts val="0"/>
              </a:spcAft>
              <a:buSzPts val="1800"/>
              <a:buNone/>
            </a:pPr>
            <a:r>
              <a:rPr lang="en-US" sz="1400">
                <a:solidFill>
                  <a:srgbClr val="342E22"/>
                </a:solidFill>
                <a:latin typeface="Cambria"/>
                <a:ea typeface="Cambria"/>
                <a:cs typeface="Cambria"/>
                <a:sym typeface="Cambria"/>
              </a:rPr>
              <a:t>Two counter techniques are used</a:t>
            </a:r>
            <a:endParaRPr/>
          </a:p>
          <a:p>
            <a:pPr indent="-342900" lvl="0" marL="457200" rtl="0" algn="just">
              <a:lnSpc>
                <a:spcPct val="100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The authoritative server always adds information to the mapping called time to live.</a:t>
            </a:r>
            <a:endParaRPr/>
          </a:p>
          <a:p>
            <a:pPr indent="-228600" lvl="0" marL="457200" rtl="0" algn="just">
              <a:lnSpc>
                <a:spcPct val="100000"/>
              </a:lnSpc>
              <a:spcBef>
                <a:spcPts val="0"/>
              </a:spcBef>
              <a:spcAft>
                <a:spcPts val="0"/>
              </a:spcAft>
              <a:buSzPts val="1800"/>
              <a:buFont typeface="Noto Sans Symbols"/>
              <a:buNone/>
            </a:pPr>
            <a:r>
              <a:t/>
            </a:r>
            <a:endParaRPr sz="1400">
              <a:solidFill>
                <a:srgbClr val="342E22"/>
              </a:solidFill>
              <a:latin typeface="Cambria"/>
              <a:ea typeface="Cambria"/>
              <a:cs typeface="Cambria"/>
              <a:sym typeface="Cambria"/>
            </a:endParaRPr>
          </a:p>
          <a:p>
            <a:pPr indent="-342900" lvl="0" marL="457200" rtl="0" algn="just">
              <a:lnSpc>
                <a:spcPct val="100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DNS requires each server keep a TTL counter for each mapping it caches. </a:t>
            </a:r>
            <a:endParaRPr/>
          </a:p>
          <a:p>
            <a:pPr indent="-228600" lvl="0" marL="457200" rtl="0" algn="l">
              <a:lnSpc>
                <a:spcPct val="100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216" name="Google Shape;2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17" name="Google Shape;217;p16"/>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type="title"/>
          </p:nvPr>
        </p:nvSpPr>
        <p:spPr>
          <a:xfrm>
            <a:off x="258304" y="118449"/>
            <a:ext cx="8520600" cy="4560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23" name="Google Shape;223;p17"/>
          <p:cNvSpPr txBox="1"/>
          <p:nvPr>
            <p:ph idx="1" type="body"/>
          </p:nvPr>
        </p:nvSpPr>
        <p:spPr>
          <a:xfrm>
            <a:off x="4338394" y="834307"/>
            <a:ext cx="4493906" cy="3734718"/>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messages are of two types </a:t>
            </a:r>
            <a:endParaRPr/>
          </a:p>
          <a:p>
            <a:pPr indent="-317500" lvl="1" marL="914400" rtl="0" algn="l">
              <a:lnSpc>
                <a:spcPct val="100000"/>
              </a:lnSpc>
              <a:spcBef>
                <a:spcPts val="1600"/>
              </a:spcBef>
              <a:spcAft>
                <a:spcPts val="0"/>
              </a:spcAft>
              <a:buSzPts val="1400"/>
              <a:buFont typeface="Noto Sans Symbols"/>
              <a:buChar char="⮚"/>
            </a:pPr>
            <a:r>
              <a:rPr lang="en-US">
                <a:solidFill>
                  <a:srgbClr val="342E22"/>
                </a:solidFill>
                <a:latin typeface="Cambria"/>
                <a:ea typeface="Cambria"/>
                <a:cs typeface="Cambria"/>
                <a:sym typeface="Cambria"/>
              </a:rPr>
              <a:t>Query</a:t>
            </a:r>
            <a:endParaRPr/>
          </a:p>
          <a:p>
            <a:pPr indent="-317500" lvl="1" marL="914400" rtl="0" algn="l">
              <a:lnSpc>
                <a:spcPct val="100000"/>
              </a:lnSpc>
              <a:spcBef>
                <a:spcPts val="1600"/>
              </a:spcBef>
              <a:spcAft>
                <a:spcPts val="0"/>
              </a:spcAft>
              <a:buSzPts val="1400"/>
              <a:buFont typeface="Noto Sans Symbols"/>
              <a:buChar char="⮚"/>
            </a:pPr>
            <a:r>
              <a:rPr lang="en-US">
                <a:solidFill>
                  <a:srgbClr val="342E22"/>
                </a:solidFill>
                <a:latin typeface="Cambria"/>
                <a:ea typeface="Cambria"/>
                <a:cs typeface="Cambria"/>
                <a:sym typeface="Cambria"/>
              </a:rPr>
              <a:t>Response</a:t>
            </a:r>
            <a:endParaRPr/>
          </a:p>
          <a:p>
            <a:pPr indent="0" lvl="1" marL="596900" rtl="0" algn="l">
              <a:lnSpc>
                <a:spcPct val="100000"/>
              </a:lnSpc>
              <a:spcBef>
                <a:spcPts val="1600"/>
              </a:spcBef>
              <a:spcAft>
                <a:spcPts val="0"/>
              </a:spcAft>
              <a:buSzPts val="1400"/>
              <a:buNone/>
            </a:pPr>
            <a:r>
              <a:t/>
            </a:r>
            <a:endParaRPr>
              <a:solidFill>
                <a:srgbClr val="342E22"/>
              </a:solidFill>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query message consists of header and question records.</a:t>
            </a:r>
            <a:endParaRPr/>
          </a:p>
          <a:p>
            <a:pPr indent="-228600" lvl="0" marL="457200" rtl="0" algn="l">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response message consists of header, question records, answer records, authoritative records and additional records.</a:t>
            </a:r>
            <a:endParaRPr/>
          </a:p>
        </p:txBody>
      </p:sp>
      <p:sp>
        <p:nvSpPr>
          <p:cNvPr id="224" name="Google Shape;2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25" name="Google Shape;225;p17"/>
          <p:cNvPicPr preferRelativeResize="0"/>
          <p:nvPr/>
        </p:nvPicPr>
        <p:blipFill rotWithShape="1">
          <a:blip r:embed="rId3">
            <a:alphaModFix/>
          </a:blip>
          <a:srcRect b="0" l="0" r="0" t="0"/>
          <a:stretch/>
        </p:blipFill>
        <p:spPr>
          <a:xfrm>
            <a:off x="600701" y="1103509"/>
            <a:ext cx="3030202" cy="825408"/>
          </a:xfrm>
          <a:prstGeom prst="rect">
            <a:avLst/>
          </a:prstGeom>
          <a:noFill/>
          <a:ln>
            <a:noFill/>
          </a:ln>
        </p:spPr>
      </p:pic>
      <p:pic>
        <p:nvPicPr>
          <p:cNvPr id="226" name="Google Shape;226;p17"/>
          <p:cNvPicPr preferRelativeResize="0"/>
          <p:nvPr/>
        </p:nvPicPr>
        <p:blipFill rotWithShape="1">
          <a:blip r:embed="rId4">
            <a:alphaModFix/>
          </a:blip>
          <a:srcRect b="0" l="0" r="0" t="0"/>
          <a:stretch/>
        </p:blipFill>
        <p:spPr>
          <a:xfrm>
            <a:off x="600701" y="2011563"/>
            <a:ext cx="3030202" cy="1859620"/>
          </a:xfrm>
          <a:prstGeom prst="rect">
            <a:avLst/>
          </a:prstGeom>
          <a:noFill/>
          <a:ln>
            <a:noFill/>
          </a:ln>
        </p:spPr>
      </p:pic>
      <p:sp>
        <p:nvSpPr>
          <p:cNvPr id="227" name="Google Shape;227;p17"/>
          <p:cNvSpPr txBox="1"/>
          <p:nvPr/>
        </p:nvSpPr>
        <p:spPr>
          <a:xfrm>
            <a:off x="1007842" y="3953829"/>
            <a:ext cx="23227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Query and Response Messages</a:t>
            </a:r>
            <a:endParaRPr/>
          </a:p>
        </p:txBody>
      </p:sp>
      <p:pic>
        <p:nvPicPr>
          <p:cNvPr id="228" name="Google Shape;228;p17"/>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34" name="Google Shape;234;p18"/>
          <p:cNvSpPr txBox="1"/>
          <p:nvPr>
            <p:ph idx="1" type="body"/>
          </p:nvPr>
        </p:nvSpPr>
        <p:spPr>
          <a:xfrm>
            <a:off x="4024694" y="594026"/>
            <a:ext cx="4807605" cy="3974999"/>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Header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Both query and response message have the same header format with some fields set to zero for query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header is of 12 bytes.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Identification  - 16 bit field used by client to match the response with the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Flags – 16 bit field consisting of the subfields.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QR (Query/Response) – 1 bit sub field defines type of message.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0 – message is query</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1 – message is response</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OpCode -  4 bits, defines the type of query or response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0 – standard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1 – inverse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2 – server status request</a:t>
            </a:r>
            <a:endParaRPr/>
          </a:p>
        </p:txBody>
      </p:sp>
      <p:sp>
        <p:nvSpPr>
          <p:cNvPr id="235" name="Google Shape;23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36" name="Google Shape;236;p18"/>
          <p:cNvPicPr preferRelativeResize="0"/>
          <p:nvPr/>
        </p:nvPicPr>
        <p:blipFill rotWithShape="1">
          <a:blip r:embed="rId3">
            <a:alphaModFix/>
          </a:blip>
          <a:srcRect b="0" l="0" r="0" t="0"/>
          <a:stretch/>
        </p:blipFill>
        <p:spPr>
          <a:xfrm>
            <a:off x="420330" y="1108076"/>
            <a:ext cx="3190550" cy="721200"/>
          </a:xfrm>
          <a:prstGeom prst="rect">
            <a:avLst/>
          </a:prstGeom>
          <a:noFill/>
          <a:ln>
            <a:noFill/>
          </a:ln>
        </p:spPr>
      </p:pic>
      <p:sp>
        <p:nvSpPr>
          <p:cNvPr id="237" name="Google Shape;237;p18"/>
          <p:cNvSpPr txBox="1"/>
          <p:nvPr/>
        </p:nvSpPr>
        <p:spPr>
          <a:xfrm>
            <a:off x="1615218" y="2239564"/>
            <a:ext cx="12538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Header Format</a:t>
            </a:r>
            <a:endParaRPr/>
          </a:p>
        </p:txBody>
      </p:sp>
      <p:pic>
        <p:nvPicPr>
          <p:cNvPr id="238" name="Google Shape;238;p18"/>
          <p:cNvPicPr preferRelativeResize="0"/>
          <p:nvPr/>
        </p:nvPicPr>
        <p:blipFill rotWithShape="1">
          <a:blip r:embed="rId4">
            <a:alphaModFix/>
          </a:blip>
          <a:srcRect b="0" l="0" r="0" t="0"/>
          <a:stretch/>
        </p:blipFill>
        <p:spPr>
          <a:xfrm>
            <a:off x="311701" y="3551756"/>
            <a:ext cx="3296140" cy="276999"/>
          </a:xfrm>
          <a:prstGeom prst="rect">
            <a:avLst/>
          </a:prstGeom>
          <a:noFill/>
          <a:ln>
            <a:noFill/>
          </a:ln>
        </p:spPr>
      </p:pic>
      <p:sp>
        <p:nvSpPr>
          <p:cNvPr id="239" name="Google Shape;239;p18"/>
          <p:cNvSpPr txBox="1"/>
          <p:nvPr/>
        </p:nvSpPr>
        <p:spPr>
          <a:xfrm>
            <a:off x="1702197" y="3964624"/>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Flags Field</a:t>
            </a:r>
            <a:endParaRPr/>
          </a:p>
        </p:txBody>
      </p:sp>
      <p:pic>
        <p:nvPicPr>
          <p:cNvPr id="240" name="Google Shape;240;p18"/>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46" name="Google Shape;246;p19"/>
          <p:cNvSpPr txBox="1"/>
          <p:nvPr>
            <p:ph idx="1" type="body"/>
          </p:nvPr>
        </p:nvSpPr>
        <p:spPr>
          <a:xfrm>
            <a:off x="3897880" y="847655"/>
            <a:ext cx="4934420" cy="372137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AA (Authoritative Answer)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name server is the authoritative server</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Used only in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TC (Truncate)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response was mor than 512 bytes and 	truncated </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used when DNS uses the services of UDP</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RD (Recursion Desired)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client desires a recursive answer</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set in query message and repeated in the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RA (Recursion Available)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in response, means that a recursive response 	is available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only in response message</a:t>
            </a:r>
            <a:endParaRPr/>
          </a:p>
        </p:txBody>
      </p:sp>
      <p:sp>
        <p:nvSpPr>
          <p:cNvPr id="247" name="Google Shape;2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48" name="Google Shape;248;p19"/>
          <p:cNvPicPr preferRelativeResize="0"/>
          <p:nvPr/>
        </p:nvPicPr>
        <p:blipFill rotWithShape="1">
          <a:blip r:embed="rId3">
            <a:alphaModFix/>
          </a:blip>
          <a:srcRect b="0" l="0" r="0" t="0"/>
          <a:stretch/>
        </p:blipFill>
        <p:spPr>
          <a:xfrm>
            <a:off x="91418" y="2102035"/>
            <a:ext cx="3819832" cy="276999"/>
          </a:xfrm>
          <a:prstGeom prst="rect">
            <a:avLst/>
          </a:prstGeom>
          <a:noFill/>
          <a:ln>
            <a:noFill/>
          </a:ln>
        </p:spPr>
      </p:pic>
      <p:sp>
        <p:nvSpPr>
          <p:cNvPr id="249" name="Google Shape;249;p19"/>
          <p:cNvSpPr txBox="1"/>
          <p:nvPr/>
        </p:nvSpPr>
        <p:spPr>
          <a:xfrm>
            <a:off x="1532296" y="2863340"/>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Flags Field</a:t>
            </a:r>
            <a:endParaRPr/>
          </a:p>
        </p:txBody>
      </p:sp>
      <p:pic>
        <p:nvPicPr>
          <p:cNvPr id="250" name="Google Shape;250;p1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311700" y="445025"/>
            <a:ext cx="28365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Syllabus</a:t>
            </a:r>
            <a:endParaRPr sz="3200">
              <a:latin typeface="Cambria"/>
              <a:ea typeface="Cambria"/>
              <a:cs typeface="Cambria"/>
              <a:sym typeface="Cambria"/>
            </a:endParaRPr>
          </a:p>
        </p:txBody>
      </p:sp>
      <p:sp>
        <p:nvSpPr>
          <p:cNvPr id="75" name="Google Shape;75;p2"/>
          <p:cNvSpPr txBox="1"/>
          <p:nvPr>
            <p:ph idx="1" type="body"/>
          </p:nvPr>
        </p:nvSpPr>
        <p:spPr>
          <a:xfrm>
            <a:off x="311700" y="1009938"/>
            <a:ext cx="8520600" cy="3330600"/>
          </a:xfrm>
          <a:prstGeom prst="rect">
            <a:avLst/>
          </a:prstGeom>
          <a:noFill/>
          <a:ln>
            <a:noFill/>
          </a:ln>
        </p:spPr>
        <p:txBody>
          <a:bodyPr anchorCtr="0" anchor="t" bIns="91425" lIns="91425" spcFirstLastPara="1" rIns="91425" wrap="square" tIns="91425">
            <a:noAutofit/>
          </a:bodyPr>
          <a:lstStyle/>
          <a:p>
            <a:pPr indent="-203200" lvl="0" marL="457200" rtl="0" algn="l">
              <a:lnSpc>
                <a:spcPct val="115000"/>
              </a:lnSpc>
              <a:spcBef>
                <a:spcPts val="80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DNS-  DNS in the Internet,  DNS  Resolution,  DNS  Messages</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 TELNET - SSH</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Full Duplex Chat Using TCP/IP</a:t>
            </a:r>
            <a:endParaRPr sz="1400">
              <a:solidFill>
                <a:srgbClr val="000000"/>
              </a:solidFill>
              <a:highlight>
                <a:srgbClr val="D9D9D9"/>
              </a:highlight>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FTP- TFTP</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WWW Architecture, Documents</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HTTP, HTTP Request and Reply,  </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Implementation of File Transfer Protocol</a:t>
            </a:r>
            <a:endParaRPr sz="1400">
              <a:solidFill>
                <a:srgbClr val="000000"/>
              </a:solidFill>
              <a:highlight>
                <a:srgbClr val="D9D9D9"/>
              </a:highlight>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DHCP Operation, DHCP Configuration</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SMTP, POP3, IMAP, MIME</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Remote Command Execution Using UDP</a:t>
            </a:r>
            <a:endParaRPr sz="1400">
              <a:solidFill>
                <a:srgbClr val="000000"/>
              </a:solidFill>
              <a:highlight>
                <a:srgbClr val="D9D9D9"/>
              </a:highlight>
              <a:latin typeface="Cambria"/>
              <a:ea typeface="Cambria"/>
              <a:cs typeface="Cambria"/>
              <a:sym typeface="Cambria"/>
            </a:endParaRPr>
          </a:p>
          <a:p>
            <a:pPr indent="0" lvl="0" marL="457200" rtl="0" algn="l">
              <a:lnSpc>
                <a:spcPct val="100000"/>
              </a:lnSpc>
              <a:spcBef>
                <a:spcPts val="1200"/>
              </a:spcBef>
              <a:spcAft>
                <a:spcPts val="0"/>
              </a:spcAft>
              <a:buSzPts val="1800"/>
              <a:buNone/>
            </a:pPr>
            <a:r>
              <a:rPr b="1" lang="en-US" sz="1400">
                <a:solidFill>
                  <a:srgbClr val="000000"/>
                </a:solidFill>
                <a:latin typeface="Cambria"/>
                <a:ea typeface="Cambria"/>
                <a:cs typeface="Cambria"/>
                <a:sym typeface="Cambria"/>
              </a:rPr>
              <a:t>Learning Resources 	</a:t>
            </a:r>
            <a:endParaRPr b="1" sz="1400">
              <a:solidFill>
                <a:srgbClr val="000000"/>
              </a:solidFill>
              <a:latin typeface="Cambria"/>
              <a:ea typeface="Cambria"/>
              <a:cs typeface="Cambria"/>
              <a:sym typeface="Cambria"/>
            </a:endParaRPr>
          </a:p>
          <a:p>
            <a:pPr indent="0" lvl="0" marL="457200" rtl="0" algn="l">
              <a:lnSpc>
                <a:spcPct val="100000"/>
              </a:lnSpc>
              <a:spcBef>
                <a:spcPts val="1200"/>
              </a:spcBef>
              <a:spcAft>
                <a:spcPts val="0"/>
              </a:spcAft>
              <a:buSzPts val="1800"/>
              <a:buNone/>
            </a:pPr>
            <a:r>
              <a:rPr lang="en-US" sz="1400">
                <a:solidFill>
                  <a:srgbClr val="000000"/>
                </a:solidFill>
                <a:latin typeface="Cambria"/>
                <a:ea typeface="Cambria"/>
                <a:cs typeface="Cambria"/>
                <a:sym typeface="Cambria"/>
              </a:rPr>
              <a:t>1.  Douglas E. Comer, Internetworking with TCP/IP, Principles, protocols, and architecture,Vol 1 5th Edition,2006 ISBN: 0131876716, ISBN: 978-0131876712</a:t>
            </a:r>
            <a:endParaRPr sz="1400">
              <a:solidFill>
                <a:srgbClr val="000000"/>
              </a:solidFill>
              <a:latin typeface="Cambria"/>
              <a:ea typeface="Cambria"/>
              <a:cs typeface="Cambria"/>
              <a:sym typeface="Cambria"/>
            </a:endParaRPr>
          </a:p>
          <a:p>
            <a:pPr indent="0" lvl="0" marL="457200" rtl="0" algn="l">
              <a:lnSpc>
                <a:spcPct val="100000"/>
              </a:lnSpc>
              <a:spcBef>
                <a:spcPts val="1200"/>
              </a:spcBef>
              <a:spcAft>
                <a:spcPts val="0"/>
              </a:spcAft>
              <a:buSzPts val="1800"/>
              <a:buNone/>
            </a:pPr>
            <a:r>
              <a:rPr i="1" lang="en-US" sz="1400">
                <a:solidFill>
                  <a:srgbClr val="000000"/>
                </a:solidFill>
                <a:latin typeface="Cambria"/>
                <a:ea typeface="Cambria"/>
                <a:cs typeface="Cambria"/>
                <a:sym typeface="Cambria"/>
              </a:rPr>
              <a:t>*Lab exercises are highlighted </a:t>
            </a:r>
            <a:endParaRPr i="1" sz="1400">
              <a:solidFill>
                <a:srgbClr val="000000"/>
              </a:solidFill>
              <a:latin typeface="Cambria"/>
              <a:ea typeface="Cambria"/>
              <a:cs typeface="Cambria"/>
              <a:sym typeface="Cambria"/>
            </a:endParaRPr>
          </a:p>
          <a:p>
            <a:pPr indent="0" lvl="0" marL="0" rtl="0" algn="l">
              <a:lnSpc>
                <a:spcPct val="100000"/>
              </a:lnSpc>
              <a:spcBef>
                <a:spcPts val="1200"/>
              </a:spcBef>
              <a:spcAft>
                <a:spcPts val="800"/>
              </a:spcAft>
              <a:buSzPts val="1800"/>
              <a:buNone/>
            </a:pPr>
            <a:r>
              <a:t/>
            </a:r>
            <a:endParaRPr i="1" sz="1200">
              <a:latin typeface="Cambria"/>
              <a:ea typeface="Cambria"/>
              <a:cs typeface="Cambria"/>
              <a:sym typeface="Cambria"/>
            </a:endParaRPr>
          </a:p>
        </p:txBody>
      </p:sp>
      <p:sp>
        <p:nvSpPr>
          <p:cNvPr id="76" name="Google Shape;76;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7" name="Google Shape;77;p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56" name="Google Shape;256;p20"/>
          <p:cNvSpPr txBox="1"/>
          <p:nvPr>
            <p:ph idx="1" type="body"/>
          </p:nvPr>
        </p:nvSpPr>
        <p:spPr>
          <a:xfrm>
            <a:off x="3538736" y="697716"/>
            <a:ext cx="5208072" cy="3748067"/>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Reserved – 3 bit sub field set to 000.</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rcode – 4 bit field shows status of error in response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Only authoritative server can make the judgement</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question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the number of queries in question section of 	the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answer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the number of answer records in answer 	section of the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authoritative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number of authoritative records in 	authoritative section of the response message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It’s value is zero in query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additional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number of additional records in additional 	section of a response message</a:t>
            </a:r>
            <a:endParaRPr/>
          </a:p>
        </p:txBody>
      </p:sp>
      <p:sp>
        <p:nvSpPr>
          <p:cNvPr id="257" name="Google Shape;2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58" name="Google Shape;258;p20"/>
          <p:cNvPicPr preferRelativeResize="0"/>
          <p:nvPr/>
        </p:nvPicPr>
        <p:blipFill rotWithShape="1">
          <a:blip r:embed="rId3">
            <a:alphaModFix/>
          </a:blip>
          <a:srcRect b="0" l="0" r="0" t="0"/>
          <a:stretch/>
        </p:blipFill>
        <p:spPr>
          <a:xfrm>
            <a:off x="555018" y="1198898"/>
            <a:ext cx="2879285" cy="202199"/>
          </a:xfrm>
          <a:prstGeom prst="rect">
            <a:avLst/>
          </a:prstGeom>
          <a:noFill/>
          <a:ln>
            <a:noFill/>
          </a:ln>
        </p:spPr>
      </p:pic>
      <p:sp>
        <p:nvSpPr>
          <p:cNvPr id="259" name="Google Shape;259;p20"/>
          <p:cNvSpPr txBox="1"/>
          <p:nvPr/>
        </p:nvSpPr>
        <p:spPr>
          <a:xfrm>
            <a:off x="1525621" y="1555147"/>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Flags Field</a:t>
            </a:r>
            <a:endParaRPr/>
          </a:p>
        </p:txBody>
      </p:sp>
      <p:pic>
        <p:nvPicPr>
          <p:cNvPr id="260" name="Google Shape;260;p20"/>
          <p:cNvPicPr preferRelativeResize="0"/>
          <p:nvPr/>
        </p:nvPicPr>
        <p:blipFill rotWithShape="1">
          <a:blip r:embed="rId4">
            <a:alphaModFix/>
          </a:blip>
          <a:srcRect b="0" l="0" r="0" t="17553"/>
          <a:stretch/>
        </p:blipFill>
        <p:spPr>
          <a:xfrm>
            <a:off x="507258" y="2179570"/>
            <a:ext cx="3031478" cy="806978"/>
          </a:xfrm>
          <a:prstGeom prst="rect">
            <a:avLst/>
          </a:prstGeom>
          <a:noFill/>
          <a:ln>
            <a:noFill/>
          </a:ln>
        </p:spPr>
      </p:pic>
      <p:sp>
        <p:nvSpPr>
          <p:cNvPr id="261" name="Google Shape;261;p20"/>
          <p:cNvSpPr txBox="1"/>
          <p:nvPr/>
        </p:nvSpPr>
        <p:spPr>
          <a:xfrm>
            <a:off x="1390452" y="3449854"/>
            <a:ext cx="12650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C00000"/>
                </a:solidFill>
                <a:latin typeface="Cambria"/>
                <a:ea typeface="Cambria"/>
                <a:cs typeface="Cambria"/>
                <a:sym typeface="Cambria"/>
              </a:rPr>
              <a:t>Values of rcode</a:t>
            </a:r>
            <a:endParaRPr b="1" i="0" sz="1200" u="none" cap="none" strike="noStrike">
              <a:solidFill>
                <a:srgbClr val="C00000"/>
              </a:solidFill>
              <a:latin typeface="Cambria"/>
              <a:ea typeface="Cambria"/>
              <a:cs typeface="Cambria"/>
              <a:sym typeface="Cambria"/>
            </a:endParaRPr>
          </a:p>
        </p:txBody>
      </p:sp>
      <p:pic>
        <p:nvPicPr>
          <p:cNvPr id="262" name="Google Shape;262;p20"/>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311700" y="86683"/>
            <a:ext cx="8520600" cy="4877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68" name="Google Shape;268;p21"/>
          <p:cNvSpPr txBox="1"/>
          <p:nvPr>
            <p:ph idx="1" type="body"/>
          </p:nvPr>
        </p:nvSpPr>
        <p:spPr>
          <a:xfrm>
            <a:off x="311700" y="774236"/>
            <a:ext cx="8520600" cy="3794789"/>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Question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one or more question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in both query and response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Answer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Authoritative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Gives information (domain name) about one or more authoritative servers for the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Additional Information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Gives additional information that helps the resolver</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269" name="Google Shape;26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0" name="Google Shape;270;p2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TELNET &amp; SSH</a:t>
            </a:r>
            <a:endParaRPr sz="4000"/>
          </a:p>
        </p:txBody>
      </p:sp>
      <p:sp>
        <p:nvSpPr>
          <p:cNvPr id="276" name="Google Shape;2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7" name="Google Shape;277;p2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TELNET</a:t>
            </a:r>
            <a:endParaRPr>
              <a:latin typeface="Cambria"/>
              <a:ea typeface="Cambria"/>
              <a:cs typeface="Cambria"/>
              <a:sym typeface="Cambria"/>
            </a:endParaRPr>
          </a:p>
        </p:txBody>
      </p:sp>
      <p:sp>
        <p:nvSpPr>
          <p:cNvPr id="283" name="Google Shape;283;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b="1" lang="en-US" sz="1400">
                <a:solidFill>
                  <a:srgbClr val="342E22"/>
                </a:solidFill>
                <a:latin typeface="Cambria"/>
                <a:ea typeface="Cambria"/>
                <a:cs typeface="Cambria"/>
                <a:sym typeface="Cambria"/>
              </a:rPr>
              <a:t>TE</a:t>
            </a:r>
            <a:r>
              <a:rPr lang="en-US" sz="1400">
                <a:solidFill>
                  <a:srgbClr val="342E22"/>
                </a:solidFill>
                <a:latin typeface="Cambria"/>
                <a:ea typeface="Cambria"/>
                <a:cs typeface="Cambria"/>
                <a:sym typeface="Cambria"/>
              </a:rPr>
              <a:t>rminaL </a:t>
            </a:r>
            <a:r>
              <a:rPr b="1" lang="en-US" sz="1400">
                <a:solidFill>
                  <a:srgbClr val="342E22"/>
                </a:solidFill>
                <a:latin typeface="Cambria"/>
                <a:ea typeface="Cambria"/>
                <a:cs typeface="Cambria"/>
                <a:sym typeface="Cambria"/>
              </a:rPr>
              <a:t>NET</a:t>
            </a:r>
            <a:r>
              <a:rPr lang="en-US" sz="1400">
                <a:solidFill>
                  <a:srgbClr val="342E22"/>
                </a:solidFill>
                <a:latin typeface="Cambria"/>
                <a:ea typeface="Cambria"/>
                <a:cs typeface="Cambria"/>
                <a:sym typeface="Cambria"/>
              </a:rPr>
              <a:t>work –remote login</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standard TCP/IP protocol for virtual terminal service as proposed by ISO. </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enables the establishment of a connection to a remote system in such a way that the </a:t>
            </a:r>
            <a:r>
              <a:rPr b="1" lang="en-US" sz="1400">
                <a:solidFill>
                  <a:srgbClr val="342E22"/>
                </a:solidFill>
                <a:latin typeface="Cambria"/>
                <a:ea typeface="Cambria"/>
                <a:cs typeface="Cambria"/>
                <a:sym typeface="Cambria"/>
              </a:rPr>
              <a:t>local terminal appears to be a terminal at the remote system.</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is a general-purpose client-server application program</a:t>
            </a:r>
            <a:endParaRPr/>
          </a:p>
          <a:p>
            <a:pPr indent="0" lvl="0" marL="114300" rtl="0" algn="just">
              <a:lnSpc>
                <a:spcPct val="150000"/>
              </a:lnSpc>
              <a:spcBef>
                <a:spcPts val="0"/>
              </a:spcBef>
              <a:spcAft>
                <a:spcPts val="0"/>
              </a:spcAft>
              <a:buSzPts val="1800"/>
              <a:buNone/>
            </a:pPr>
            <a:r>
              <a:rPr b="1" lang="en-US" sz="1400">
                <a:solidFill>
                  <a:srgbClr val="342E22"/>
                </a:solidFill>
                <a:latin typeface="Cambria"/>
                <a:ea typeface="Cambria"/>
                <a:cs typeface="Cambria"/>
                <a:sym typeface="Cambria"/>
              </a:rPr>
              <a:t>Concepts</a:t>
            </a:r>
            <a:endParaRPr/>
          </a:p>
          <a:p>
            <a:pPr indent="-342900" lvl="0" marL="457200" rtl="0" algn="just">
              <a:lnSpc>
                <a:spcPct val="150000"/>
              </a:lnSpc>
              <a:spcBef>
                <a:spcPts val="0"/>
              </a:spcBef>
              <a:spcAft>
                <a:spcPts val="0"/>
              </a:spcAft>
              <a:buClr>
                <a:srgbClr val="342E22"/>
              </a:buClr>
              <a:buSzPts val="1800"/>
              <a:buAutoNum type="alphaLcParenR"/>
            </a:pPr>
            <a:r>
              <a:rPr b="1" i="1" lang="en-US" sz="1400">
                <a:solidFill>
                  <a:srgbClr val="342E22"/>
                </a:solidFill>
                <a:latin typeface="Cambria"/>
                <a:ea typeface="Cambria"/>
                <a:cs typeface="Cambria"/>
                <a:sym typeface="Cambria"/>
              </a:rPr>
              <a:t>Timesharing Environment</a:t>
            </a:r>
            <a:endParaRPr/>
          </a:p>
          <a:p>
            <a:pPr indent="-176212" lvl="1" marL="538163" rtl="0" algn="just">
              <a:lnSpc>
                <a:spcPct val="150000"/>
              </a:lnSpc>
              <a:spcBef>
                <a:spcPts val="1600"/>
              </a:spcBef>
              <a:spcAft>
                <a:spcPts val="0"/>
              </a:spcAft>
              <a:buSzPts val="1400"/>
              <a:buFont typeface="Arial"/>
              <a:buChar char="•"/>
            </a:pPr>
            <a:r>
              <a:rPr lang="en-US">
                <a:solidFill>
                  <a:srgbClr val="342E22"/>
                </a:solidFill>
                <a:latin typeface="Cambria"/>
                <a:ea typeface="Cambria"/>
                <a:cs typeface="Cambria"/>
                <a:sym typeface="Cambria"/>
              </a:rPr>
              <a:t>All of the processing must be done by the central computer. When a user types a character on the keyboard, the character is usually sent to the computer and echoed to the monitor. It creates an environment in which each user has the illusion of a dedicated computer. </a:t>
            </a:r>
            <a:endParaRPr>
              <a:solidFill>
                <a:srgbClr val="342E22"/>
              </a:solidFill>
              <a:latin typeface="Cambria"/>
              <a:ea typeface="Cambria"/>
              <a:cs typeface="Cambria"/>
              <a:sym typeface="Cambria"/>
            </a:endParaRPr>
          </a:p>
        </p:txBody>
      </p:sp>
      <p:sp>
        <p:nvSpPr>
          <p:cNvPr id="284" name="Google Shape;2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311700" y="46473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Login</a:t>
            </a:r>
            <a:endParaRPr sz="1400">
              <a:solidFill>
                <a:srgbClr val="342E22"/>
              </a:solidFill>
              <a:latin typeface="Cambria"/>
              <a:ea typeface="Cambria"/>
              <a:cs typeface="Cambria"/>
              <a:sym typeface="Cambria"/>
            </a:endParaRPr>
          </a:p>
        </p:txBody>
      </p:sp>
      <p:sp>
        <p:nvSpPr>
          <p:cNvPr id="290" name="Google Shape;290;p24"/>
          <p:cNvSpPr txBox="1"/>
          <p:nvPr>
            <p:ph idx="1" type="body"/>
          </p:nvPr>
        </p:nvSpPr>
        <p:spPr>
          <a:xfrm>
            <a:off x="311700" y="1096719"/>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42E22"/>
              </a:buClr>
              <a:buSzPts val="1800"/>
              <a:buFont typeface="Arial"/>
              <a:buChar char="•"/>
            </a:pPr>
            <a:r>
              <a:rPr lang="en-US" sz="1400">
                <a:solidFill>
                  <a:srgbClr val="342E22"/>
                </a:solidFill>
                <a:latin typeface="Cambria"/>
                <a:ea typeface="Cambria"/>
                <a:cs typeface="Cambria"/>
                <a:sym typeface="Cambria"/>
              </a:rPr>
              <a:t>Local login</a:t>
            </a:r>
            <a:endParaRPr/>
          </a:p>
          <a:p>
            <a:pPr indent="0" lvl="0" marL="114300" rtl="0" algn="l">
              <a:lnSpc>
                <a:spcPct val="115000"/>
              </a:lnSpc>
              <a:spcBef>
                <a:spcPts val="0"/>
              </a:spcBef>
              <a:spcAft>
                <a:spcPts val="0"/>
              </a:spcAft>
              <a:buSzPts val="1800"/>
              <a:buNone/>
            </a:pPr>
            <a:r>
              <a:t/>
            </a:r>
            <a:endParaRPr/>
          </a:p>
        </p:txBody>
      </p:sp>
      <p:sp>
        <p:nvSpPr>
          <p:cNvPr id="291" name="Google Shape;2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92" name="Google Shape;292;p24"/>
          <p:cNvPicPr preferRelativeResize="0"/>
          <p:nvPr/>
        </p:nvPicPr>
        <p:blipFill rotWithShape="1">
          <a:blip r:embed="rId3">
            <a:alphaModFix/>
          </a:blip>
          <a:srcRect b="0" l="0" r="0" t="0"/>
          <a:stretch/>
        </p:blipFill>
        <p:spPr>
          <a:xfrm>
            <a:off x="516710" y="2023758"/>
            <a:ext cx="2955055" cy="1524036"/>
          </a:xfrm>
          <a:prstGeom prst="rect">
            <a:avLst/>
          </a:prstGeom>
          <a:noFill/>
          <a:ln>
            <a:noFill/>
          </a:ln>
        </p:spPr>
      </p:pic>
      <p:pic>
        <p:nvPicPr>
          <p:cNvPr id="293" name="Google Shape;293;p24"/>
          <p:cNvPicPr preferRelativeResize="0"/>
          <p:nvPr/>
        </p:nvPicPr>
        <p:blipFill rotWithShape="1">
          <a:blip r:embed="rId4">
            <a:alphaModFix/>
          </a:blip>
          <a:srcRect b="0" l="0" r="0" t="0"/>
          <a:stretch/>
        </p:blipFill>
        <p:spPr>
          <a:xfrm>
            <a:off x="3676774" y="1804119"/>
            <a:ext cx="4965626" cy="1843087"/>
          </a:xfrm>
          <a:prstGeom prst="rect">
            <a:avLst/>
          </a:prstGeom>
          <a:noFill/>
          <a:ln>
            <a:noFill/>
          </a:ln>
        </p:spPr>
      </p:pic>
      <p:sp>
        <p:nvSpPr>
          <p:cNvPr id="294" name="Google Shape;294;p24"/>
          <p:cNvSpPr txBox="1"/>
          <p:nvPr/>
        </p:nvSpPr>
        <p:spPr>
          <a:xfrm>
            <a:off x="4837471" y="1108697"/>
            <a:ext cx="2271252" cy="3077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42E22"/>
                </a:solidFill>
                <a:latin typeface="Cambria"/>
                <a:ea typeface="Cambria"/>
                <a:cs typeface="Cambria"/>
                <a:sym typeface="Cambria"/>
              </a:rPr>
              <a:t>Remote Login</a:t>
            </a:r>
            <a:endParaRPr b="0" i="0" sz="1400" u="none" cap="none" strike="noStrike">
              <a:solidFill>
                <a:srgbClr val="342E22"/>
              </a:solidFill>
              <a:latin typeface="Cambria"/>
              <a:ea typeface="Cambria"/>
              <a:cs typeface="Cambria"/>
              <a:sym typeface="Cambria"/>
            </a:endParaRPr>
          </a:p>
        </p:txBody>
      </p:sp>
      <p:pic>
        <p:nvPicPr>
          <p:cNvPr id="295" name="Google Shape;295;p24"/>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idx="1" type="body"/>
          </p:nvPr>
        </p:nvSpPr>
        <p:spPr>
          <a:xfrm>
            <a:off x="226208" y="626307"/>
            <a:ext cx="8520600" cy="450325"/>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1" lang="en-US" sz="1400">
                <a:solidFill>
                  <a:srgbClr val="342E22"/>
                </a:solidFill>
                <a:latin typeface="Cambria"/>
                <a:ea typeface="Cambria"/>
                <a:cs typeface="Cambria"/>
                <a:sym typeface="Cambria"/>
              </a:rPr>
              <a:t>b) Network Virtual Terminal (NVT)</a:t>
            </a:r>
            <a:endParaRPr b="1" i="1">
              <a:solidFill>
                <a:srgbClr val="342E22"/>
              </a:solidFill>
              <a:latin typeface="Cambria"/>
              <a:ea typeface="Cambria"/>
              <a:cs typeface="Cambria"/>
              <a:sym typeface="Cambria"/>
            </a:endParaRPr>
          </a:p>
        </p:txBody>
      </p:sp>
      <p:sp>
        <p:nvSpPr>
          <p:cNvPr id="301" name="Google Shape;3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02" name="Google Shape;302;p25"/>
          <p:cNvPicPr preferRelativeResize="0"/>
          <p:nvPr/>
        </p:nvPicPr>
        <p:blipFill rotWithShape="1">
          <a:blip r:embed="rId3">
            <a:alphaModFix/>
          </a:blip>
          <a:srcRect b="61672" l="0" r="0" t="0"/>
          <a:stretch/>
        </p:blipFill>
        <p:spPr>
          <a:xfrm>
            <a:off x="13373" y="1214493"/>
            <a:ext cx="5163457" cy="1219677"/>
          </a:xfrm>
          <a:prstGeom prst="rect">
            <a:avLst/>
          </a:prstGeom>
          <a:noFill/>
          <a:ln>
            <a:noFill/>
          </a:ln>
        </p:spPr>
      </p:pic>
      <p:pic>
        <p:nvPicPr>
          <p:cNvPr id="303" name="Google Shape;303;p25"/>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304" name="Google Shape;304;p25"/>
          <p:cNvSpPr txBox="1"/>
          <p:nvPr/>
        </p:nvSpPr>
        <p:spPr>
          <a:xfrm>
            <a:off x="464574" y="2690240"/>
            <a:ext cx="8556584" cy="199137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Heterogeneous networks</a:t>
            </a:r>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remote computer- type of the computer to be known</a:t>
            </a:r>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The client TELNET translates characters (data or commands) that come from the local terminal into NVT form and delivers them to the network. </a:t>
            </a:r>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The server TELNET, on the other hand, translates data and commands from NVT form into the form acceptable by the remote computer.</a:t>
            </a:r>
            <a:endParaRPr b="0" i="0" sz="1400" u="none" cap="none" strike="noStrike">
              <a:solidFill>
                <a:srgbClr val="342E22"/>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NVT Character Set</a:t>
            </a:r>
            <a:endParaRPr/>
          </a:p>
        </p:txBody>
      </p:sp>
      <p:sp>
        <p:nvSpPr>
          <p:cNvPr id="310" name="Google Shape;310;p26"/>
          <p:cNvSpPr txBox="1"/>
          <p:nvPr>
            <p:ph idx="1" type="body"/>
          </p:nvPr>
        </p:nvSpPr>
        <p:spPr>
          <a:xfrm>
            <a:off x="311700" y="828867"/>
            <a:ext cx="4746997" cy="2703372"/>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Data Characters </a:t>
            </a:r>
            <a:r>
              <a:rPr lang="en-US" sz="1200">
                <a:solidFill>
                  <a:srgbClr val="342E22"/>
                </a:solidFill>
                <a:latin typeface="Cambria"/>
                <a:ea typeface="Cambria"/>
                <a:cs typeface="Cambria"/>
                <a:sym typeface="Cambria"/>
              </a:rPr>
              <a:t>called </a:t>
            </a:r>
            <a:r>
              <a:rPr b="1" lang="en-US" sz="1200">
                <a:solidFill>
                  <a:srgbClr val="342E22"/>
                </a:solidFill>
                <a:latin typeface="Cambria"/>
                <a:ea typeface="Cambria"/>
                <a:cs typeface="Cambria"/>
                <a:sym typeface="Cambria"/>
              </a:rPr>
              <a:t>NVT ASCII.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This is an 8-bit character set in which the seven lowest order bits are the same as US ASCII and the highest order bit is 0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Although it is possible to send an 8-bit ASCII (with the highest order bit set to be 0 or 1)-must first be agreed upon between the client and the server using option negotiation.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send </a:t>
            </a:r>
            <a:r>
              <a:rPr b="1" lang="en-US" sz="1200">
                <a:solidFill>
                  <a:srgbClr val="342E22"/>
                </a:solidFill>
                <a:latin typeface="Cambria"/>
                <a:ea typeface="Cambria"/>
                <a:cs typeface="Cambria"/>
                <a:sym typeface="Cambria"/>
              </a:rPr>
              <a:t>control characters </a:t>
            </a:r>
            <a:r>
              <a:rPr lang="en-US" sz="1200">
                <a:solidFill>
                  <a:srgbClr val="342E22"/>
                </a:solidFill>
                <a:latin typeface="Cambria"/>
                <a:ea typeface="Cambria"/>
                <a:cs typeface="Cambria"/>
                <a:sym typeface="Cambria"/>
              </a:rPr>
              <a:t>between computers (from client to server or vice versa), NVT uses an 8-bit character set in which the highest order bit is set to 1</a:t>
            </a:r>
            <a:endParaRPr sz="1200">
              <a:solidFill>
                <a:srgbClr val="342E22"/>
              </a:solidFill>
              <a:latin typeface="Cambria"/>
              <a:ea typeface="Cambria"/>
              <a:cs typeface="Cambria"/>
              <a:sym typeface="Cambria"/>
            </a:endParaRPr>
          </a:p>
        </p:txBody>
      </p:sp>
      <p:sp>
        <p:nvSpPr>
          <p:cNvPr id="311" name="Google Shape;31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12" name="Google Shape;312;p26"/>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13" name="Google Shape;313;p26"/>
          <p:cNvPicPr preferRelativeResize="0"/>
          <p:nvPr/>
        </p:nvPicPr>
        <p:blipFill rotWithShape="1">
          <a:blip r:embed="rId4">
            <a:alphaModFix/>
          </a:blip>
          <a:srcRect b="277" l="15459" r="15362" t="83153"/>
          <a:stretch/>
        </p:blipFill>
        <p:spPr>
          <a:xfrm>
            <a:off x="243494" y="3625597"/>
            <a:ext cx="4394874" cy="648757"/>
          </a:xfrm>
          <a:prstGeom prst="rect">
            <a:avLst/>
          </a:prstGeom>
          <a:noFill/>
          <a:ln>
            <a:noFill/>
          </a:ln>
        </p:spPr>
      </p:pic>
      <p:pic>
        <p:nvPicPr>
          <p:cNvPr id="314" name="Google Shape;314;p26"/>
          <p:cNvPicPr preferRelativeResize="0"/>
          <p:nvPr/>
        </p:nvPicPr>
        <p:blipFill rotWithShape="1">
          <a:blip r:embed="rId5">
            <a:alphaModFix/>
          </a:blip>
          <a:srcRect b="0" l="0" r="0" t="0"/>
          <a:stretch/>
        </p:blipFill>
        <p:spPr>
          <a:xfrm>
            <a:off x="5097391" y="977806"/>
            <a:ext cx="3747807" cy="27967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311700" y="2670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c) Embedding</a:t>
            </a:r>
            <a:endParaRPr>
              <a:solidFill>
                <a:srgbClr val="342E22"/>
              </a:solidFill>
              <a:latin typeface="Cambria"/>
              <a:ea typeface="Cambria"/>
              <a:cs typeface="Cambria"/>
              <a:sym typeface="Cambria"/>
            </a:endParaRPr>
          </a:p>
        </p:txBody>
      </p:sp>
      <p:sp>
        <p:nvSpPr>
          <p:cNvPr id="320" name="Google Shape;3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21" name="Google Shape;321;p27"/>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322" name="Google Shape;322;p27"/>
          <p:cNvSpPr txBox="1"/>
          <p:nvPr>
            <p:ph idx="1" type="body"/>
          </p:nvPr>
        </p:nvSpPr>
        <p:spPr>
          <a:xfrm>
            <a:off x="311700" y="762864"/>
            <a:ext cx="4990345" cy="2703372"/>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TELNET uses only one TCP connection.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server uses the well-known port 23 and the client uses an ephemeral port.  Same connection is used for sending both data and control characters.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TELNET accomplishes this by embedding the control characters in the data stream.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distinguish data from control characters, each sequence of control characters is preceded by a special control character called interpret as control (IAC).</a:t>
            </a:r>
            <a:endParaRPr/>
          </a:p>
          <a:p>
            <a:pPr indent="-184149" lvl="1" marL="449263" rtl="0" algn="just">
              <a:lnSpc>
                <a:spcPct val="150000"/>
              </a:lnSpc>
              <a:spcBef>
                <a:spcPts val="0"/>
              </a:spcBef>
              <a:spcAft>
                <a:spcPts val="0"/>
              </a:spcAft>
              <a:buSzPts val="1400"/>
              <a:buFont typeface="Noto Sans Symbols"/>
              <a:buChar char="⮚"/>
            </a:pPr>
            <a:r>
              <a:rPr lang="en-US" sz="1200">
                <a:solidFill>
                  <a:srgbClr val="342E22"/>
                </a:solidFill>
                <a:latin typeface="Cambria"/>
                <a:ea typeface="Cambria"/>
                <a:cs typeface="Cambria"/>
                <a:sym typeface="Cambria"/>
              </a:rPr>
              <a:t> For example, imagine a user wants a server to display a file (file1) on a remote server</a:t>
            </a:r>
            <a:r>
              <a:rPr lang="en-US" sz="800">
                <a:solidFill>
                  <a:srgbClr val="342E22"/>
                </a:solidFill>
                <a:latin typeface="Cambria"/>
                <a:ea typeface="Cambria"/>
                <a:cs typeface="Cambria"/>
                <a:sym typeface="Cambria"/>
              </a:rPr>
              <a:t>.</a:t>
            </a:r>
            <a:endParaRPr/>
          </a:p>
          <a:p>
            <a:pPr indent="-88900" lvl="1" marL="627063" rtl="0" algn="l">
              <a:lnSpc>
                <a:spcPct val="150000"/>
              </a:lnSpc>
              <a:spcBef>
                <a:spcPts val="0"/>
              </a:spcBef>
              <a:spcAft>
                <a:spcPts val="0"/>
              </a:spcAft>
              <a:buSzPts val="1400"/>
              <a:buNone/>
            </a:pPr>
            <a:r>
              <a:rPr b="1" i="1" lang="en-US" sz="1200">
                <a:solidFill>
                  <a:srgbClr val="342E22"/>
                </a:solidFill>
                <a:latin typeface="Cambria"/>
                <a:ea typeface="Cambria"/>
                <a:cs typeface="Cambria"/>
                <a:sym typeface="Cambria"/>
              </a:rPr>
              <a:t>cat file1</a:t>
            </a:r>
            <a:endParaRPr b="1" i="1" sz="1200">
              <a:solidFill>
                <a:srgbClr val="342E22"/>
              </a:solidFill>
              <a:latin typeface="Cambria"/>
              <a:ea typeface="Cambria"/>
              <a:cs typeface="Cambria"/>
              <a:sym typeface="Cambria"/>
            </a:endParaRPr>
          </a:p>
          <a:p>
            <a:pPr indent="-88900" lvl="1" marL="627063" rtl="0" algn="l">
              <a:lnSpc>
                <a:spcPct val="150000"/>
              </a:lnSpc>
              <a:spcBef>
                <a:spcPts val="0"/>
              </a:spcBef>
              <a:spcAft>
                <a:spcPts val="0"/>
              </a:spcAft>
              <a:buSzPts val="1400"/>
              <a:buNone/>
            </a:pPr>
            <a:r>
              <a:rPr b="1" i="1" lang="en-US" sz="1200">
                <a:solidFill>
                  <a:srgbClr val="342E22"/>
                </a:solidFill>
                <a:latin typeface="Cambria"/>
                <a:ea typeface="Cambria"/>
                <a:cs typeface="Cambria"/>
                <a:sym typeface="Cambria"/>
              </a:rPr>
              <a:t>cat filea1</a:t>
            </a:r>
            <a:endParaRPr/>
          </a:p>
        </p:txBody>
      </p:sp>
      <p:pic>
        <p:nvPicPr>
          <p:cNvPr id="323" name="Google Shape;323;p27"/>
          <p:cNvPicPr preferRelativeResize="0"/>
          <p:nvPr/>
        </p:nvPicPr>
        <p:blipFill rotWithShape="1">
          <a:blip r:embed="rId4">
            <a:alphaModFix/>
          </a:blip>
          <a:srcRect b="0" l="19787" r="0" t="0"/>
          <a:stretch/>
        </p:blipFill>
        <p:spPr>
          <a:xfrm>
            <a:off x="1976283" y="3881463"/>
            <a:ext cx="3200401" cy="978554"/>
          </a:xfrm>
          <a:prstGeom prst="rect">
            <a:avLst/>
          </a:prstGeom>
          <a:noFill/>
          <a:ln>
            <a:noFill/>
          </a:ln>
        </p:spPr>
      </p:pic>
      <p:pic>
        <p:nvPicPr>
          <p:cNvPr id="324" name="Google Shape;324;p27"/>
          <p:cNvPicPr preferRelativeResize="0"/>
          <p:nvPr/>
        </p:nvPicPr>
        <p:blipFill rotWithShape="1">
          <a:blip r:embed="rId5">
            <a:alphaModFix/>
          </a:blip>
          <a:srcRect b="0" l="0" r="0" t="0"/>
          <a:stretch/>
        </p:blipFill>
        <p:spPr>
          <a:xfrm>
            <a:off x="5575726" y="530714"/>
            <a:ext cx="3098407" cy="1067915"/>
          </a:xfrm>
          <a:prstGeom prst="rect">
            <a:avLst/>
          </a:prstGeom>
          <a:noFill/>
          <a:ln>
            <a:noFill/>
          </a:ln>
        </p:spPr>
      </p:pic>
      <p:pic>
        <p:nvPicPr>
          <p:cNvPr id="325" name="Google Shape;325;p27"/>
          <p:cNvPicPr preferRelativeResize="0"/>
          <p:nvPr/>
        </p:nvPicPr>
        <p:blipFill rotWithShape="1">
          <a:blip r:embed="rId6">
            <a:alphaModFix/>
          </a:blip>
          <a:srcRect b="0" l="0" r="0" t="0"/>
          <a:stretch/>
        </p:blipFill>
        <p:spPr>
          <a:xfrm>
            <a:off x="5467657" y="1995388"/>
            <a:ext cx="3518105" cy="690211"/>
          </a:xfrm>
          <a:prstGeom prst="rect">
            <a:avLst/>
          </a:prstGeom>
          <a:noFill/>
          <a:ln>
            <a:noFill/>
          </a:ln>
        </p:spPr>
      </p:pic>
      <p:sp>
        <p:nvSpPr>
          <p:cNvPr id="326" name="Google Shape;326;p27"/>
          <p:cNvSpPr txBox="1"/>
          <p:nvPr/>
        </p:nvSpPr>
        <p:spPr>
          <a:xfrm>
            <a:off x="6577781" y="297852"/>
            <a:ext cx="16518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Options</a:t>
            </a:r>
            <a:endParaRPr b="1" i="0" sz="1200" u="none" cap="none" strike="noStrike">
              <a:solidFill>
                <a:srgbClr val="342E22"/>
              </a:solidFill>
              <a:latin typeface="Cambria"/>
              <a:ea typeface="Cambria"/>
              <a:cs typeface="Cambria"/>
              <a:sym typeface="Cambria"/>
            </a:endParaRPr>
          </a:p>
        </p:txBody>
      </p:sp>
      <p:sp>
        <p:nvSpPr>
          <p:cNvPr id="327" name="Google Shape;327;p27"/>
          <p:cNvSpPr txBox="1"/>
          <p:nvPr/>
        </p:nvSpPr>
        <p:spPr>
          <a:xfrm>
            <a:off x="5503051" y="1654765"/>
            <a:ext cx="324375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NVT character set for option negotiation</a:t>
            </a:r>
            <a:endParaRPr b="1" i="0" sz="1200" u="none" cap="none" strike="noStrike">
              <a:solidFill>
                <a:srgbClr val="342E22"/>
              </a:solidFill>
              <a:latin typeface="Cambria"/>
              <a:ea typeface="Cambria"/>
              <a:cs typeface="Cambria"/>
              <a:sym typeface="Cambria"/>
            </a:endParaRPr>
          </a:p>
        </p:txBody>
      </p:sp>
      <p:pic>
        <p:nvPicPr>
          <p:cNvPr id="328" name="Google Shape;328;p27"/>
          <p:cNvPicPr preferRelativeResize="0"/>
          <p:nvPr/>
        </p:nvPicPr>
        <p:blipFill rotWithShape="1">
          <a:blip r:embed="rId7">
            <a:alphaModFix/>
          </a:blip>
          <a:srcRect b="0" l="0" r="0" t="0"/>
          <a:stretch/>
        </p:blipFill>
        <p:spPr>
          <a:xfrm>
            <a:off x="5320568" y="2720154"/>
            <a:ext cx="1933358" cy="439122"/>
          </a:xfrm>
          <a:prstGeom prst="rect">
            <a:avLst/>
          </a:prstGeom>
          <a:noFill/>
          <a:ln>
            <a:noFill/>
          </a:ln>
        </p:spPr>
      </p:pic>
      <p:pic>
        <p:nvPicPr>
          <p:cNvPr id="329" name="Google Shape;329;p27"/>
          <p:cNvPicPr preferRelativeResize="0"/>
          <p:nvPr/>
        </p:nvPicPr>
        <p:blipFill rotWithShape="1">
          <a:blip r:embed="rId8">
            <a:alphaModFix/>
          </a:blip>
          <a:srcRect b="0" l="0" r="0" t="0"/>
          <a:stretch/>
        </p:blipFill>
        <p:spPr>
          <a:xfrm>
            <a:off x="7153202" y="2707475"/>
            <a:ext cx="1892071" cy="467377"/>
          </a:xfrm>
          <a:prstGeom prst="rect">
            <a:avLst/>
          </a:prstGeom>
          <a:noFill/>
          <a:ln>
            <a:noFill/>
          </a:ln>
        </p:spPr>
      </p:pic>
      <p:pic>
        <p:nvPicPr>
          <p:cNvPr id="330" name="Google Shape;330;p27"/>
          <p:cNvPicPr preferRelativeResize="0"/>
          <p:nvPr/>
        </p:nvPicPr>
        <p:blipFill rotWithShape="1">
          <a:blip r:embed="rId9">
            <a:alphaModFix/>
          </a:blip>
          <a:srcRect b="0" l="0" r="0" t="0"/>
          <a:stretch/>
        </p:blipFill>
        <p:spPr>
          <a:xfrm>
            <a:off x="5410434" y="3362124"/>
            <a:ext cx="1726150" cy="405646"/>
          </a:xfrm>
          <a:prstGeom prst="rect">
            <a:avLst/>
          </a:prstGeom>
          <a:noFill/>
          <a:ln>
            <a:noFill/>
          </a:ln>
        </p:spPr>
      </p:pic>
      <p:pic>
        <p:nvPicPr>
          <p:cNvPr id="331" name="Google Shape;331;p27"/>
          <p:cNvPicPr preferRelativeResize="0"/>
          <p:nvPr/>
        </p:nvPicPr>
        <p:blipFill rotWithShape="1">
          <a:blip r:embed="rId10">
            <a:alphaModFix/>
          </a:blip>
          <a:srcRect b="0" l="0" r="0" t="0"/>
          <a:stretch/>
        </p:blipFill>
        <p:spPr>
          <a:xfrm>
            <a:off x="7027229" y="3361716"/>
            <a:ext cx="1958533" cy="467377"/>
          </a:xfrm>
          <a:prstGeom prst="rect">
            <a:avLst/>
          </a:prstGeom>
          <a:noFill/>
          <a:ln>
            <a:noFill/>
          </a:ln>
        </p:spPr>
      </p:pic>
      <p:pic>
        <p:nvPicPr>
          <p:cNvPr id="332" name="Google Shape;332;p27"/>
          <p:cNvPicPr preferRelativeResize="0"/>
          <p:nvPr/>
        </p:nvPicPr>
        <p:blipFill rotWithShape="1">
          <a:blip r:embed="rId11">
            <a:alphaModFix/>
          </a:blip>
          <a:srcRect b="0" l="0" r="0" t="0"/>
          <a:stretch/>
        </p:blipFill>
        <p:spPr>
          <a:xfrm>
            <a:off x="6326673" y="3892732"/>
            <a:ext cx="2125121" cy="941392"/>
          </a:xfrm>
          <a:prstGeom prst="rect">
            <a:avLst/>
          </a:prstGeom>
          <a:noFill/>
          <a:ln>
            <a:noFill/>
          </a:ln>
        </p:spPr>
      </p:pic>
      <p:cxnSp>
        <p:nvCxnSpPr>
          <p:cNvPr id="333" name="Google Shape;333;p27"/>
          <p:cNvCxnSpPr/>
          <p:nvPr/>
        </p:nvCxnSpPr>
        <p:spPr>
          <a:xfrm rot="10800000">
            <a:off x="4240161" y="4033684"/>
            <a:ext cx="0" cy="420329"/>
          </a:xfrm>
          <a:prstGeom prst="straightConnector1">
            <a:avLst/>
          </a:prstGeom>
          <a:noFill/>
          <a:ln cap="flat" cmpd="sng" w="9525">
            <a:solidFill>
              <a:srgbClr val="EE6800"/>
            </a:solidFill>
            <a:prstDash val="solid"/>
            <a:round/>
            <a:headEnd len="sm" w="sm" type="none"/>
            <a:tailEnd len="med" w="med" type="triangle"/>
          </a:ln>
        </p:spPr>
      </p:cxnSp>
      <p:cxnSp>
        <p:nvCxnSpPr>
          <p:cNvPr id="334" name="Google Shape;334;p27"/>
          <p:cNvCxnSpPr/>
          <p:nvPr/>
        </p:nvCxnSpPr>
        <p:spPr>
          <a:xfrm rot="10800000">
            <a:off x="4284406" y="4077929"/>
            <a:ext cx="235975" cy="339213"/>
          </a:xfrm>
          <a:prstGeom prst="straightConnector1">
            <a:avLst/>
          </a:prstGeom>
          <a:noFill/>
          <a:ln cap="flat" cmpd="sng" w="9525">
            <a:solidFill>
              <a:srgbClr val="EE6800"/>
            </a:solidFill>
            <a:prstDash val="solid"/>
            <a:round/>
            <a:headEnd len="sm" w="sm" type="none"/>
            <a:tailEnd len="med" w="med" type="triangle"/>
          </a:ln>
        </p:spPr>
      </p:cxnSp>
      <p:sp>
        <p:nvSpPr>
          <p:cNvPr id="335" name="Google Shape;335;p27"/>
          <p:cNvSpPr txBox="1"/>
          <p:nvPr/>
        </p:nvSpPr>
        <p:spPr>
          <a:xfrm>
            <a:off x="3502742" y="3769621"/>
            <a:ext cx="16739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342E22"/>
                </a:solidFill>
                <a:latin typeface="Cambria"/>
                <a:ea typeface="Cambria"/>
                <a:cs typeface="Cambria"/>
                <a:sym typeface="Cambria"/>
              </a:rPr>
              <a:t>Backspace characters</a:t>
            </a:r>
            <a:endParaRPr b="1" i="0" sz="10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311700" y="2670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d)Symmetry</a:t>
            </a:r>
            <a:endParaRPr>
              <a:solidFill>
                <a:srgbClr val="342E22"/>
              </a:solidFill>
              <a:latin typeface="Cambria"/>
              <a:ea typeface="Cambria"/>
              <a:cs typeface="Cambria"/>
              <a:sym typeface="Cambria"/>
            </a:endParaRPr>
          </a:p>
        </p:txBody>
      </p:sp>
      <p:sp>
        <p:nvSpPr>
          <p:cNvPr id="341" name="Google Shape;34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42" name="Google Shape;342;p28"/>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343" name="Google Shape;343;p28"/>
          <p:cNvSpPr txBox="1"/>
          <p:nvPr>
            <p:ph idx="1" type="body"/>
          </p:nvPr>
        </p:nvSpPr>
        <p:spPr>
          <a:xfrm>
            <a:off x="311700" y="762864"/>
            <a:ext cx="4990345" cy="2703372"/>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and server are given equal opportunity</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both are using a default TELNET implementation with no options enabled.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If one party wants an option enabled, it can offer or request. The other party has the right to approve the offer or reject the request if the party is not capable of using the option or does not want to use the option.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This allows for the expansion of TELNET. A client or server can install a more sophisticated version of TELNET with more options.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When it is connected to a party, it can offer or request these new options.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If the other party also supports these options, the options can be enabled; otherwise, they are rejected. </a:t>
            </a:r>
            <a:endParaRPr b="1" i="1" sz="1200">
              <a:solidFill>
                <a:srgbClr val="342E22"/>
              </a:solidFill>
              <a:latin typeface="Cambria"/>
              <a:ea typeface="Cambria"/>
              <a:cs typeface="Cambria"/>
              <a:sym typeface="Cambria"/>
            </a:endParaRPr>
          </a:p>
        </p:txBody>
      </p:sp>
      <p:pic>
        <p:nvPicPr>
          <p:cNvPr id="344" name="Google Shape;344;p28"/>
          <p:cNvPicPr preferRelativeResize="0"/>
          <p:nvPr/>
        </p:nvPicPr>
        <p:blipFill rotWithShape="1">
          <a:blip r:embed="rId4">
            <a:alphaModFix/>
          </a:blip>
          <a:srcRect b="0" l="0" r="0" t="0"/>
          <a:stretch/>
        </p:blipFill>
        <p:spPr>
          <a:xfrm>
            <a:off x="5718394" y="1274170"/>
            <a:ext cx="3088684" cy="451391"/>
          </a:xfrm>
          <a:prstGeom prst="rect">
            <a:avLst/>
          </a:prstGeom>
          <a:noFill/>
          <a:ln>
            <a:noFill/>
          </a:ln>
        </p:spPr>
      </p:pic>
      <p:sp>
        <p:nvSpPr>
          <p:cNvPr id="345" name="Google Shape;345;p28"/>
          <p:cNvSpPr txBox="1"/>
          <p:nvPr/>
        </p:nvSpPr>
        <p:spPr>
          <a:xfrm>
            <a:off x="5563323" y="974475"/>
            <a:ext cx="335945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NVT character set for sub option negotiation</a:t>
            </a:r>
            <a:endParaRPr b="1" i="0" sz="1200" u="none" cap="none" strike="noStrike">
              <a:solidFill>
                <a:srgbClr val="342E22"/>
              </a:solidFill>
              <a:latin typeface="Cambria"/>
              <a:ea typeface="Cambria"/>
              <a:cs typeface="Cambria"/>
              <a:sym typeface="Cambria"/>
            </a:endParaRPr>
          </a:p>
        </p:txBody>
      </p:sp>
      <p:sp>
        <p:nvSpPr>
          <p:cNvPr id="346" name="Google Shape;346;p28"/>
          <p:cNvSpPr txBox="1"/>
          <p:nvPr/>
        </p:nvSpPr>
        <p:spPr>
          <a:xfrm>
            <a:off x="5718394" y="1849593"/>
            <a:ext cx="3088684" cy="88909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342E22"/>
                </a:solidFill>
                <a:latin typeface="Cambria"/>
                <a:ea typeface="Cambria"/>
                <a:cs typeface="Cambria"/>
                <a:sym typeface="Cambria"/>
              </a:rPr>
              <a:t>To define the type or speed of a terminal, the negotiation includes a string or a number to define the type or speed</a:t>
            </a:r>
            <a:endParaRPr b="0" i="0" sz="1200" u="none" cap="none" strike="noStrike">
              <a:solidFill>
                <a:srgbClr val="342E22"/>
              </a:solidFill>
              <a:latin typeface="Cambria"/>
              <a:ea typeface="Cambria"/>
              <a:cs typeface="Cambria"/>
              <a:sym typeface="Cambria"/>
            </a:endParaRPr>
          </a:p>
        </p:txBody>
      </p:sp>
      <p:pic>
        <p:nvPicPr>
          <p:cNvPr id="347" name="Google Shape;347;p28"/>
          <p:cNvPicPr preferRelativeResize="0"/>
          <p:nvPr/>
        </p:nvPicPr>
        <p:blipFill rotWithShape="1">
          <a:blip r:embed="rId5">
            <a:alphaModFix/>
          </a:blip>
          <a:srcRect b="0" l="0" r="0" t="0"/>
          <a:stretch/>
        </p:blipFill>
        <p:spPr>
          <a:xfrm>
            <a:off x="5871057" y="2976057"/>
            <a:ext cx="3076639" cy="10564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i="1" lang="en-US" sz="1400">
                <a:solidFill>
                  <a:srgbClr val="342E22"/>
                </a:solidFill>
                <a:latin typeface="Cambria"/>
                <a:ea typeface="Cambria"/>
                <a:cs typeface="Cambria"/>
                <a:sym typeface="Cambria"/>
              </a:rPr>
              <a:t>e) Controlling Server</a:t>
            </a:r>
            <a:br>
              <a:rPr lang="en-US" sz="1200">
                <a:solidFill>
                  <a:srgbClr val="342E22"/>
                </a:solidFill>
                <a:latin typeface="Cambria"/>
                <a:ea typeface="Cambria"/>
                <a:cs typeface="Cambria"/>
                <a:sym typeface="Cambria"/>
              </a:rPr>
            </a:br>
            <a:br>
              <a:rPr lang="en-US" sz="1200">
                <a:solidFill>
                  <a:srgbClr val="342E22"/>
                </a:solidFill>
                <a:latin typeface="Cambria"/>
                <a:ea typeface="Cambria"/>
                <a:cs typeface="Cambria"/>
                <a:sym typeface="Cambria"/>
              </a:rPr>
            </a:br>
            <a:br>
              <a:rPr lang="en-US" sz="1200">
                <a:solidFill>
                  <a:srgbClr val="342E22"/>
                </a:solidFill>
                <a:latin typeface="Cambria"/>
                <a:ea typeface="Cambria"/>
                <a:cs typeface="Cambria"/>
                <a:sym typeface="Cambria"/>
              </a:rPr>
            </a:br>
            <a:r>
              <a:rPr lang="en-US" sz="1200">
                <a:solidFill>
                  <a:srgbClr val="342E22"/>
                </a:solidFill>
                <a:latin typeface="Cambria"/>
                <a:ea typeface="Cambria"/>
                <a:cs typeface="Cambria"/>
                <a:sym typeface="Cambria"/>
              </a:rPr>
              <a:t>Characters used to control a program running on remote server</a:t>
            </a:r>
            <a:endParaRPr sz="1200">
              <a:solidFill>
                <a:srgbClr val="342E22"/>
              </a:solidFill>
              <a:latin typeface="Cambria"/>
              <a:ea typeface="Cambria"/>
              <a:cs typeface="Cambria"/>
              <a:sym typeface="Cambria"/>
            </a:endParaRPr>
          </a:p>
        </p:txBody>
      </p:sp>
      <p:sp>
        <p:nvSpPr>
          <p:cNvPr id="353" name="Google Shape;35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4" name="Google Shape;354;p29"/>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55" name="Google Shape;355;p29"/>
          <p:cNvPicPr preferRelativeResize="0"/>
          <p:nvPr/>
        </p:nvPicPr>
        <p:blipFill rotWithShape="1">
          <a:blip r:embed="rId4">
            <a:alphaModFix/>
          </a:blip>
          <a:srcRect b="0" l="0" r="0" t="0"/>
          <a:stretch/>
        </p:blipFill>
        <p:spPr>
          <a:xfrm>
            <a:off x="246421" y="1396034"/>
            <a:ext cx="4768031" cy="1247594"/>
          </a:xfrm>
          <a:prstGeom prst="rect">
            <a:avLst/>
          </a:prstGeom>
          <a:noFill/>
          <a:ln>
            <a:noFill/>
          </a:ln>
        </p:spPr>
      </p:pic>
      <p:pic>
        <p:nvPicPr>
          <p:cNvPr id="356" name="Google Shape;356;p29"/>
          <p:cNvPicPr preferRelativeResize="0"/>
          <p:nvPr/>
        </p:nvPicPr>
        <p:blipFill rotWithShape="1">
          <a:blip r:embed="rId5">
            <a:alphaModFix/>
          </a:blip>
          <a:srcRect b="0" l="0" r="0" t="0"/>
          <a:stretch/>
        </p:blipFill>
        <p:spPr>
          <a:xfrm>
            <a:off x="393444" y="3416593"/>
            <a:ext cx="4694750" cy="1191594"/>
          </a:xfrm>
          <a:prstGeom prst="rect">
            <a:avLst/>
          </a:prstGeom>
          <a:noFill/>
          <a:ln>
            <a:noFill/>
          </a:ln>
        </p:spPr>
      </p:pic>
      <p:sp>
        <p:nvSpPr>
          <p:cNvPr id="357" name="Google Shape;357;p29"/>
          <p:cNvSpPr txBox="1"/>
          <p:nvPr/>
        </p:nvSpPr>
        <p:spPr>
          <a:xfrm>
            <a:off x="311700" y="271778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Interrupting an application program</a:t>
            </a:r>
            <a:endParaRPr b="1" i="0" sz="1200" u="none" cap="none" strike="noStrike">
              <a:solidFill>
                <a:srgbClr val="342E22"/>
              </a:solidFill>
              <a:latin typeface="Cambria"/>
              <a:ea typeface="Cambria"/>
              <a:cs typeface="Cambria"/>
              <a:sym typeface="Cambria"/>
            </a:endParaRPr>
          </a:p>
        </p:txBody>
      </p:sp>
      <p:pic>
        <p:nvPicPr>
          <p:cNvPr id="358" name="Google Shape;358;p29"/>
          <p:cNvPicPr preferRelativeResize="0"/>
          <p:nvPr/>
        </p:nvPicPr>
        <p:blipFill rotWithShape="1">
          <a:blip r:embed="rId6">
            <a:alphaModFix/>
          </a:blip>
          <a:srcRect b="0" l="0" r="0" t="0"/>
          <a:stretch/>
        </p:blipFill>
        <p:spPr>
          <a:xfrm>
            <a:off x="5310918" y="1109112"/>
            <a:ext cx="3524907" cy="910719"/>
          </a:xfrm>
          <a:prstGeom prst="rect">
            <a:avLst/>
          </a:prstGeom>
          <a:noFill/>
          <a:ln>
            <a:noFill/>
          </a:ln>
        </p:spPr>
      </p:pic>
      <p:sp>
        <p:nvSpPr>
          <p:cNvPr id="359" name="Google Shape;359;p29"/>
          <p:cNvSpPr txBox="1"/>
          <p:nvPr/>
        </p:nvSpPr>
        <p:spPr>
          <a:xfrm>
            <a:off x="5467318" y="561028"/>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1" lang="en-US" sz="1200" u="none" cap="none" strike="noStrike">
                <a:solidFill>
                  <a:srgbClr val="342E22"/>
                </a:solidFill>
                <a:latin typeface="Cambria"/>
                <a:ea typeface="Cambria"/>
                <a:cs typeface="Cambria"/>
                <a:sym typeface="Cambria"/>
              </a:rPr>
              <a:t>f) </a:t>
            </a:r>
            <a:r>
              <a:rPr b="1" i="1" lang="en-US" sz="1400" u="none" cap="none" strike="noStrike">
                <a:solidFill>
                  <a:srgbClr val="342E22"/>
                </a:solidFill>
                <a:latin typeface="Cambria"/>
                <a:ea typeface="Cambria"/>
                <a:cs typeface="Cambria"/>
                <a:sym typeface="Cambria"/>
              </a:rPr>
              <a:t>Out of Band Signalling</a:t>
            </a:r>
            <a:endParaRPr b="1" i="1" sz="1200" u="none" cap="none" strike="noStrike">
              <a:solidFill>
                <a:srgbClr val="342E22"/>
              </a:solidFill>
              <a:latin typeface="Cambria"/>
              <a:ea typeface="Cambria"/>
              <a:cs typeface="Cambria"/>
              <a:sym typeface="Cambria"/>
            </a:endParaRPr>
          </a:p>
        </p:txBody>
      </p:sp>
      <p:pic>
        <p:nvPicPr>
          <p:cNvPr id="360" name="Google Shape;360;p29"/>
          <p:cNvPicPr preferRelativeResize="0"/>
          <p:nvPr/>
        </p:nvPicPr>
        <p:blipFill rotWithShape="1">
          <a:blip r:embed="rId7">
            <a:alphaModFix/>
          </a:blip>
          <a:srcRect b="0" l="0" r="0" t="0"/>
          <a:stretch/>
        </p:blipFill>
        <p:spPr>
          <a:xfrm>
            <a:off x="5591196" y="2762295"/>
            <a:ext cx="3088230" cy="1958191"/>
          </a:xfrm>
          <a:prstGeom prst="rect">
            <a:avLst/>
          </a:prstGeom>
          <a:noFill/>
          <a:ln>
            <a:noFill/>
          </a:ln>
        </p:spPr>
      </p:pic>
      <p:sp>
        <p:nvSpPr>
          <p:cNvPr id="361" name="Google Shape;361;p29"/>
          <p:cNvSpPr txBox="1"/>
          <p:nvPr/>
        </p:nvSpPr>
        <p:spPr>
          <a:xfrm>
            <a:off x="5467317" y="1931449"/>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Two different interruptions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11817" y="158129"/>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DNS(Domain Name System)</a:t>
            </a:r>
            <a:endParaRPr sz="3200">
              <a:latin typeface="Cambria"/>
              <a:ea typeface="Cambria"/>
              <a:cs typeface="Cambria"/>
              <a:sym typeface="Cambria"/>
            </a:endParaRPr>
          </a:p>
        </p:txBody>
      </p:sp>
      <p:sp>
        <p:nvSpPr>
          <p:cNvPr id="83" name="Google Shape;83;p3"/>
          <p:cNvSpPr txBox="1"/>
          <p:nvPr>
            <p:ph idx="1" type="body"/>
          </p:nvPr>
        </p:nvSpPr>
        <p:spPr>
          <a:xfrm>
            <a:off x="311700" y="787586"/>
            <a:ext cx="8520600" cy="3990114"/>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TCP/IP protocols uses IP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Identifies connection of a host to the internet.</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System maps a name to an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Host file – only two columns (name,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Single host file – maps the names to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Host file would be large to store in every host.</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Impossible to update the changes happens every time to the host file.</a:t>
            </a:r>
            <a:endParaRPr/>
          </a:p>
          <a:p>
            <a:pPr indent="0" lvl="0" marL="139700" rtl="0" algn="l">
              <a:lnSpc>
                <a:spcPct val="115000"/>
              </a:lnSpc>
              <a:spcBef>
                <a:spcPts val="0"/>
              </a:spcBef>
              <a:spcAft>
                <a:spcPts val="0"/>
              </a:spcAft>
              <a:buClr>
                <a:srgbClr val="000000"/>
              </a:buClr>
              <a:buSzPts val="1400"/>
              <a:buNone/>
            </a:pPr>
            <a:r>
              <a:rPr b="1" lang="en-US" sz="1400">
                <a:solidFill>
                  <a:srgbClr val="C00000"/>
                </a:solidFill>
                <a:latin typeface="Cambria"/>
                <a:ea typeface="Cambria"/>
                <a:cs typeface="Cambria"/>
                <a:sym typeface="Cambria"/>
              </a:rPr>
              <a:t>Solution 1</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Store the host file in a single system and allow the centralized information access to every sytem that needs mapping.</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Disadvantage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Huge amount of traffic to the internet.</a:t>
            </a:r>
            <a:endParaRPr/>
          </a:p>
          <a:p>
            <a:pPr indent="0" lvl="0" marL="139700" rtl="0" algn="l">
              <a:lnSpc>
                <a:spcPct val="115000"/>
              </a:lnSpc>
              <a:spcBef>
                <a:spcPts val="0"/>
              </a:spcBef>
              <a:spcAft>
                <a:spcPts val="0"/>
              </a:spcAft>
              <a:buClr>
                <a:srgbClr val="000000"/>
              </a:buClr>
              <a:buSzPts val="1400"/>
              <a:buNone/>
            </a:pPr>
            <a:r>
              <a:rPr b="1" lang="en-US" sz="1400">
                <a:solidFill>
                  <a:srgbClr val="C00000"/>
                </a:solidFill>
                <a:latin typeface="Cambria"/>
                <a:ea typeface="Cambria"/>
                <a:cs typeface="Cambria"/>
                <a:sym typeface="Cambria"/>
              </a:rPr>
              <a:t>Solution 2</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Divide the huge amount of information into smaller parts and store on different systems.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Host which needs mapping can communicate to the closest system that holds the information.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This solution is called Domain Name System.</a:t>
            </a:r>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0" lvl="0" marL="0" rtl="0" algn="l">
              <a:lnSpc>
                <a:spcPct val="115000"/>
              </a:lnSpc>
              <a:spcBef>
                <a:spcPts val="1600"/>
              </a:spcBef>
              <a:spcAft>
                <a:spcPts val="1600"/>
              </a:spcAft>
              <a:buSzPts val="1800"/>
              <a:buNone/>
            </a:pPr>
            <a:r>
              <a:t/>
            </a:r>
            <a:endParaRPr b="1" sz="1400">
              <a:solidFill>
                <a:srgbClr val="000000"/>
              </a:solidFill>
              <a:latin typeface="Cambria"/>
              <a:ea typeface="Cambria"/>
              <a:cs typeface="Cambria"/>
              <a:sym typeface="Cambria"/>
            </a:endParaRPr>
          </a:p>
        </p:txBody>
      </p:sp>
      <p:sp>
        <p:nvSpPr>
          <p:cNvPr id="84" name="Google Shape;8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5" name="Google Shape;85;p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86" name="Google Shape;86;p3"/>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18CSC302J- School of Computing (Odd sem 2020)</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txBox="1"/>
          <p:nvPr>
            <p:ph idx="1" type="body"/>
          </p:nvPr>
        </p:nvSpPr>
        <p:spPr>
          <a:xfrm>
            <a:off x="311700" y="685800"/>
            <a:ext cx="8520600" cy="3883225"/>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a:solidFill>
                  <a:srgbClr val="342E22"/>
                </a:solidFill>
                <a:latin typeface="Cambria"/>
                <a:ea typeface="Cambria"/>
                <a:cs typeface="Cambria"/>
                <a:sym typeface="Cambria"/>
              </a:rPr>
              <a:t>Mode of Operation</a:t>
            </a:r>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(i) Character Mode- overhead created</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user enters a character that is sent to the server</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server acknowledges the received character and echoes the character back (in one segment).</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client acknowledges the receipt of the echoed character.</a:t>
            </a:r>
            <a:endParaRPr sz="1400">
              <a:solidFill>
                <a:srgbClr val="342E22"/>
              </a:solidFill>
              <a:latin typeface="Cambria"/>
              <a:ea typeface="Cambria"/>
              <a:cs typeface="Cambria"/>
              <a:sym typeface="Cambria"/>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(ii) Linear Mode</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Echoing, character erasing, line erasing, and so on) is done by the client.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client then sends TELNET AND SSH 623 the whole line to the server. Although the line mode looks like the default mode, it is not.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a:t>
            </a:r>
            <a:r>
              <a:rPr b="1" lang="en-US" sz="1400">
                <a:solidFill>
                  <a:srgbClr val="342E22"/>
                </a:solidFill>
                <a:latin typeface="Cambria"/>
                <a:ea typeface="Cambria"/>
                <a:cs typeface="Cambria"/>
                <a:sym typeface="Cambria"/>
              </a:rPr>
              <a:t>default mode operates in the half-duplex mode; the line mode is full-duplex with the client </a:t>
            </a:r>
            <a:r>
              <a:rPr lang="en-US" sz="1400">
                <a:solidFill>
                  <a:srgbClr val="342E22"/>
                </a:solidFill>
                <a:latin typeface="Cambria"/>
                <a:ea typeface="Cambria"/>
                <a:cs typeface="Cambria"/>
                <a:sym typeface="Cambria"/>
              </a:rPr>
              <a:t>sending one line after another, without the need for an intervening GA (go ahead) character from the server. </a:t>
            </a:r>
            <a:endParaRPr/>
          </a:p>
        </p:txBody>
      </p:sp>
      <p:sp>
        <p:nvSpPr>
          <p:cNvPr id="367" name="Google Shape;36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68" name="Google Shape;368;p3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idx="1" type="body"/>
          </p:nvPr>
        </p:nvSpPr>
        <p:spPr>
          <a:xfrm>
            <a:off x="311700" y="620775"/>
            <a:ext cx="8520600" cy="3948250"/>
          </a:xfrm>
          <a:prstGeom prst="rect">
            <a:avLst/>
          </a:prstGeom>
          <a:noFill/>
          <a:ln>
            <a:noFill/>
          </a:ln>
        </p:spPr>
        <p:txBody>
          <a:bodyPr anchorCtr="0" anchor="t" bIns="91425" lIns="91425" spcFirstLastPara="1" rIns="91425" wrap="square" tIns="91425">
            <a:noAutofit/>
          </a:bodyPr>
          <a:lstStyle/>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C) Default mode</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Used if no other modes are invoked through option negotiation.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In this mode, the echoing is done by the client.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The user types a character and the client echoes the character on the screen (or printer) but does not send it until a whole line is completed.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After sending the whole line to the server, the client waits for the GA (go ahead) command from the server before accepting a new line from the user.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The operation is </a:t>
            </a:r>
            <a:r>
              <a:rPr b="1" lang="en-US" sz="1400">
                <a:solidFill>
                  <a:srgbClr val="342E22"/>
                </a:solidFill>
                <a:latin typeface="Cambria"/>
                <a:ea typeface="Cambria"/>
                <a:cs typeface="Cambria"/>
                <a:sym typeface="Cambria"/>
              </a:rPr>
              <a:t>half-duplex</a:t>
            </a:r>
            <a:r>
              <a:rPr lang="en-US" sz="1400">
                <a:solidFill>
                  <a:srgbClr val="342E22"/>
                </a:solidFill>
                <a:latin typeface="Cambria"/>
                <a:ea typeface="Cambria"/>
                <a:cs typeface="Cambria"/>
                <a:sym typeface="Cambria"/>
              </a:rPr>
              <a:t>.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Half-duplex operation is not efficient when the TCP connection itself is full-duplex, and so this mode is becoming obsolete. </a:t>
            </a:r>
            <a:endParaRPr sz="1400">
              <a:solidFill>
                <a:srgbClr val="342E22"/>
              </a:solidFill>
              <a:latin typeface="Cambria"/>
              <a:ea typeface="Cambria"/>
              <a:cs typeface="Cambria"/>
              <a:sym typeface="Cambria"/>
            </a:endParaRPr>
          </a:p>
        </p:txBody>
      </p:sp>
      <p:sp>
        <p:nvSpPr>
          <p:cNvPr id="374" name="Google Shape;37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75" name="Google Shape;375;p3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idx="1" type="body"/>
          </p:nvPr>
        </p:nvSpPr>
        <p:spPr>
          <a:xfrm>
            <a:off x="311700" y="2168013"/>
            <a:ext cx="8520600" cy="2401012"/>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a:t>
            </a:r>
            <a:r>
              <a:rPr b="1" lang="en-US" sz="1400">
                <a:solidFill>
                  <a:srgbClr val="342E22"/>
                </a:solidFill>
                <a:latin typeface="Cambria"/>
                <a:ea typeface="Cambria"/>
                <a:cs typeface="Cambria"/>
                <a:sym typeface="Cambria"/>
              </a:rPr>
              <a:t>suffers from security problems</a:t>
            </a:r>
            <a:r>
              <a:rPr lang="en-US" sz="1400">
                <a:solidFill>
                  <a:srgbClr val="342E22"/>
                </a:solidFill>
                <a:latin typeface="Cambria"/>
                <a:ea typeface="Cambria"/>
                <a:cs typeface="Cambria"/>
                <a:sym typeface="Cambria"/>
              </a:rPr>
              <a: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Although TELNET requires only a login name and password (when exchanging text)</a:t>
            </a:r>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For instance: A microcomputer connected to a broadcast LAN can easily eavesdrop using snooper software and capture a login name and the corresponding password (even if it is encrypted)</a:t>
            </a:r>
            <a:endParaRPr sz="1400">
              <a:solidFill>
                <a:srgbClr val="342E22"/>
              </a:solidFill>
              <a:latin typeface="Cambria"/>
              <a:ea typeface="Cambria"/>
              <a:cs typeface="Cambria"/>
              <a:sym typeface="Cambria"/>
            </a:endParaRPr>
          </a:p>
        </p:txBody>
      </p:sp>
      <p:sp>
        <p:nvSpPr>
          <p:cNvPr id="381" name="Google Shape;38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2" name="Google Shape;382;p3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83" name="Google Shape;383;p32"/>
          <p:cNvPicPr preferRelativeResize="0"/>
          <p:nvPr/>
        </p:nvPicPr>
        <p:blipFill rotWithShape="1">
          <a:blip r:embed="rId4">
            <a:alphaModFix/>
          </a:blip>
          <a:srcRect b="0" l="0" r="0" t="0"/>
          <a:stretch/>
        </p:blipFill>
        <p:spPr>
          <a:xfrm>
            <a:off x="311700" y="1068700"/>
            <a:ext cx="4825232" cy="903031"/>
          </a:xfrm>
          <a:prstGeom prst="rect">
            <a:avLst/>
          </a:prstGeom>
          <a:noFill/>
          <a:ln>
            <a:noFill/>
          </a:ln>
        </p:spPr>
      </p:pic>
      <p:sp>
        <p:nvSpPr>
          <p:cNvPr id="384" name="Google Shape;384;p32"/>
          <p:cNvSpPr txBox="1"/>
          <p:nvPr/>
        </p:nvSpPr>
        <p:spPr>
          <a:xfrm>
            <a:off x="311700" y="361300"/>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Interface Commands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Secure Shell (SSH)</a:t>
            </a:r>
            <a:endParaRPr>
              <a:latin typeface="Cambria"/>
              <a:ea typeface="Cambria"/>
              <a:cs typeface="Cambria"/>
              <a:sym typeface="Cambria"/>
            </a:endParaRPr>
          </a:p>
        </p:txBody>
      </p:sp>
      <p:sp>
        <p:nvSpPr>
          <p:cNvPr id="390" name="Google Shape;390;p33"/>
          <p:cNvSpPr txBox="1"/>
          <p:nvPr>
            <p:ph idx="1" type="body"/>
          </p:nvPr>
        </p:nvSpPr>
        <p:spPr>
          <a:xfrm>
            <a:off x="243349" y="1266325"/>
            <a:ext cx="8708922"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remote login application program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Like TELNET, uses TCP as the underlying transport protocol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SSH is more secure and provides more services than TELNET</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Versions - two versions of SSH: SSH-1 and SSH-2, which are totally incompatible.  SSH-1 is now deprecated because of security flaws in it. Now SSH-2 only used</a:t>
            </a:r>
            <a:r>
              <a:rPr lang="en-US" sz="1400"/>
              <a:t>.</a:t>
            </a:r>
            <a:endParaRPr sz="1400">
              <a:solidFill>
                <a:srgbClr val="342E22"/>
              </a:solidFill>
              <a:latin typeface="Cambria"/>
              <a:ea typeface="Cambria"/>
              <a:cs typeface="Cambria"/>
              <a:sym typeface="Cambria"/>
            </a:endParaRPr>
          </a:p>
        </p:txBody>
      </p:sp>
      <p:sp>
        <p:nvSpPr>
          <p:cNvPr id="391" name="Google Shape;39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92" name="Google Shape;392;p3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93" name="Google Shape;393;p33"/>
          <p:cNvPicPr preferRelativeResize="0"/>
          <p:nvPr/>
        </p:nvPicPr>
        <p:blipFill rotWithShape="1">
          <a:blip r:embed="rId4">
            <a:alphaModFix/>
          </a:blip>
          <a:srcRect b="0" l="0" r="0" t="0"/>
          <a:stretch/>
        </p:blipFill>
        <p:spPr>
          <a:xfrm>
            <a:off x="1345113" y="3156259"/>
            <a:ext cx="5722374" cy="1617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99" name="Google Shape;399;p34"/>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400" name="Google Shape;400;p34"/>
          <p:cNvPicPr preferRelativeResize="0"/>
          <p:nvPr/>
        </p:nvPicPr>
        <p:blipFill rotWithShape="1">
          <a:blip r:embed="rId4">
            <a:alphaModFix/>
          </a:blip>
          <a:srcRect b="0" l="0" r="0" t="0"/>
          <a:stretch/>
        </p:blipFill>
        <p:spPr>
          <a:xfrm>
            <a:off x="105223" y="1326991"/>
            <a:ext cx="3861218" cy="1430957"/>
          </a:xfrm>
          <a:prstGeom prst="rect">
            <a:avLst/>
          </a:prstGeom>
          <a:noFill/>
          <a:ln>
            <a:noFill/>
          </a:ln>
        </p:spPr>
      </p:pic>
      <p:sp>
        <p:nvSpPr>
          <p:cNvPr id="401" name="Google Shape;401;p34"/>
          <p:cNvSpPr txBox="1"/>
          <p:nvPr/>
        </p:nvSpPr>
        <p:spPr>
          <a:xfrm>
            <a:off x="311700" y="464733"/>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Port Forwarding</a:t>
            </a:r>
            <a:endParaRPr b="1" i="0" sz="1200" u="none" cap="none" strike="noStrike">
              <a:solidFill>
                <a:srgbClr val="342E22"/>
              </a:solidFill>
              <a:latin typeface="Cambria"/>
              <a:ea typeface="Cambria"/>
              <a:cs typeface="Cambria"/>
              <a:sym typeface="Cambria"/>
            </a:endParaRPr>
          </a:p>
        </p:txBody>
      </p:sp>
      <p:pic>
        <p:nvPicPr>
          <p:cNvPr id="402" name="Google Shape;402;p34"/>
          <p:cNvPicPr preferRelativeResize="0"/>
          <p:nvPr/>
        </p:nvPicPr>
        <p:blipFill rotWithShape="1">
          <a:blip r:embed="rId5">
            <a:alphaModFix/>
          </a:blip>
          <a:srcRect b="0" l="0" r="0" t="0"/>
          <a:stretch/>
        </p:blipFill>
        <p:spPr>
          <a:xfrm>
            <a:off x="4303061" y="627785"/>
            <a:ext cx="4718097" cy="1297203"/>
          </a:xfrm>
          <a:prstGeom prst="rect">
            <a:avLst/>
          </a:prstGeom>
          <a:noFill/>
          <a:ln>
            <a:noFill/>
          </a:ln>
        </p:spPr>
      </p:pic>
      <p:sp>
        <p:nvSpPr>
          <p:cNvPr id="403" name="Google Shape;403;p34"/>
          <p:cNvSpPr txBox="1"/>
          <p:nvPr/>
        </p:nvSpPr>
        <p:spPr>
          <a:xfrm>
            <a:off x="3988625" y="2002762"/>
            <a:ext cx="5032533" cy="282808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Length. This 4-byte field defines the length of the packet including the type, the data, and the CRC field, but not the padding and the length field. </a:t>
            </a:r>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Padding. One to eight bytes of padding is added to the packet to make the attack on the security provision more difficult. </a:t>
            </a:r>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Type. This one-byte field defines the type of the packet used by SSH protocols. </a:t>
            </a:r>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Data. This field is of variable length. The length of the data can be found by deducting the five bytes from the value of the length field. </a:t>
            </a:r>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CRC. The cyclic redundancy check filed is used for error detection </a:t>
            </a:r>
            <a:endParaRPr b="0" i="0" sz="1200" u="none" cap="none" strike="noStrike">
              <a:solidFill>
                <a:srgbClr val="000000"/>
              </a:solidFill>
              <a:latin typeface="Cambria"/>
              <a:ea typeface="Cambria"/>
              <a:cs typeface="Cambria"/>
              <a:sym typeface="Cambria"/>
            </a:endParaRPr>
          </a:p>
        </p:txBody>
      </p:sp>
      <p:sp>
        <p:nvSpPr>
          <p:cNvPr id="404" name="Google Shape;404;p34"/>
          <p:cNvSpPr txBox="1"/>
          <p:nvPr/>
        </p:nvSpPr>
        <p:spPr>
          <a:xfrm>
            <a:off x="4372422" y="16091"/>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SSH Packet Format</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FTP &amp; TFTP </a:t>
            </a:r>
            <a:endParaRPr sz="4000"/>
          </a:p>
        </p:txBody>
      </p:sp>
      <p:sp>
        <p:nvSpPr>
          <p:cNvPr id="410" name="Google Shape;41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1" name="Google Shape;411;p3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FTP</a:t>
            </a:r>
            <a:endParaRPr>
              <a:latin typeface="Cambria"/>
              <a:ea typeface="Cambria"/>
              <a:cs typeface="Cambria"/>
              <a:sym typeface="Cambria"/>
            </a:endParaRPr>
          </a:p>
        </p:txBody>
      </p:sp>
      <p:sp>
        <p:nvSpPr>
          <p:cNvPr id="417" name="Google Shape;417;p36"/>
          <p:cNvSpPr txBox="1"/>
          <p:nvPr>
            <p:ph idx="1" type="body"/>
          </p:nvPr>
        </p:nvSpPr>
        <p:spPr>
          <a:xfrm>
            <a:off x="311700" y="1133161"/>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File Transfer Protocol (FTP) is the standard mechanism provided by TCP/IP for copying a file from one host to another.</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FTP uses the services of TCP. It needs two TCP connections.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a:t>
            </a:r>
            <a:r>
              <a:rPr b="1" lang="en-US" sz="1200">
                <a:solidFill>
                  <a:srgbClr val="342E22"/>
                </a:solidFill>
                <a:latin typeface="Cambria"/>
                <a:ea typeface="Cambria"/>
                <a:cs typeface="Cambria"/>
                <a:sym typeface="Cambria"/>
              </a:rPr>
              <a:t>well-known port 21 </a:t>
            </a:r>
            <a:r>
              <a:rPr lang="en-US" sz="1200">
                <a:solidFill>
                  <a:srgbClr val="342E22"/>
                </a:solidFill>
                <a:latin typeface="Cambria"/>
                <a:ea typeface="Cambria"/>
                <a:cs typeface="Cambria"/>
                <a:sym typeface="Cambria"/>
              </a:rPr>
              <a:t>is used for the </a:t>
            </a:r>
            <a:r>
              <a:rPr b="1" lang="en-US" sz="1200">
                <a:solidFill>
                  <a:srgbClr val="342E22"/>
                </a:solidFill>
                <a:latin typeface="Cambria"/>
                <a:ea typeface="Cambria"/>
                <a:cs typeface="Cambria"/>
                <a:sym typeface="Cambria"/>
              </a:rPr>
              <a:t>control connection </a:t>
            </a:r>
            <a:r>
              <a:rPr lang="en-US" sz="1200">
                <a:solidFill>
                  <a:srgbClr val="342E22"/>
                </a:solidFill>
                <a:latin typeface="Cambria"/>
                <a:ea typeface="Cambria"/>
                <a:cs typeface="Cambria"/>
                <a:sym typeface="Cambria"/>
              </a:rPr>
              <a:t>and the </a:t>
            </a:r>
            <a:r>
              <a:rPr b="1" lang="en-US" sz="1200">
                <a:solidFill>
                  <a:srgbClr val="342E22"/>
                </a:solidFill>
                <a:latin typeface="Cambria"/>
                <a:ea typeface="Cambria"/>
                <a:cs typeface="Cambria"/>
                <a:sym typeface="Cambria"/>
              </a:rPr>
              <a:t>well-known port 20 </a:t>
            </a:r>
            <a:r>
              <a:rPr lang="en-US" sz="1200">
                <a:solidFill>
                  <a:srgbClr val="342E22"/>
                </a:solidFill>
                <a:latin typeface="Cambria"/>
                <a:ea typeface="Cambria"/>
                <a:cs typeface="Cambria"/>
                <a:sym typeface="Cambria"/>
              </a:rPr>
              <a:t>for the </a:t>
            </a:r>
            <a:r>
              <a:rPr b="1" lang="en-US" sz="1200">
                <a:solidFill>
                  <a:srgbClr val="342E22"/>
                </a:solidFill>
                <a:latin typeface="Cambria"/>
                <a:ea typeface="Cambria"/>
                <a:cs typeface="Cambria"/>
                <a:sym typeface="Cambria"/>
              </a:rPr>
              <a:t>data connection</a:t>
            </a:r>
            <a:r>
              <a:rPr lang="en-US" sz="1200">
                <a:solidFill>
                  <a:srgbClr val="342E22"/>
                </a:solidFill>
                <a:latin typeface="Cambria"/>
                <a:ea typeface="Cambria"/>
                <a:cs typeface="Cambria"/>
                <a:sym typeface="Cambria"/>
              </a:rPr>
              <a:t>.</a:t>
            </a:r>
            <a:endParaRPr/>
          </a:p>
          <a:p>
            <a:pPr indent="-228600" lvl="0" marL="457200" rtl="0" algn="just">
              <a:lnSpc>
                <a:spcPct val="150000"/>
              </a:lnSpc>
              <a:spcBef>
                <a:spcPts val="0"/>
              </a:spcBef>
              <a:spcAft>
                <a:spcPts val="0"/>
              </a:spcAft>
              <a:buSzPts val="1800"/>
              <a:buNone/>
            </a:pPr>
            <a:r>
              <a:t/>
            </a:r>
            <a:endParaRPr sz="1200">
              <a:solidFill>
                <a:srgbClr val="342E22"/>
              </a:solidFill>
              <a:latin typeface="Cambria"/>
              <a:ea typeface="Cambria"/>
              <a:cs typeface="Cambria"/>
              <a:sym typeface="Cambria"/>
            </a:endParaRPr>
          </a:p>
        </p:txBody>
      </p:sp>
      <p:sp>
        <p:nvSpPr>
          <p:cNvPr id="418" name="Google Shape;41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9" name="Google Shape;419;p36"/>
          <p:cNvPicPr preferRelativeResize="0"/>
          <p:nvPr/>
        </p:nvPicPr>
        <p:blipFill rotWithShape="1">
          <a:blip r:embed="rId3">
            <a:alphaModFix/>
          </a:blip>
          <a:srcRect b="0" l="0" r="0" t="0"/>
          <a:stretch/>
        </p:blipFill>
        <p:spPr>
          <a:xfrm>
            <a:off x="1537571" y="2656603"/>
            <a:ext cx="5530645" cy="2400211"/>
          </a:xfrm>
          <a:prstGeom prst="rect">
            <a:avLst/>
          </a:prstGeom>
          <a:noFill/>
          <a:ln>
            <a:noFill/>
          </a:ln>
        </p:spPr>
      </p:pic>
      <p:pic>
        <p:nvPicPr>
          <p:cNvPr id="420" name="Google Shape;420;p3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idx="1" type="body"/>
          </p:nvPr>
        </p:nvSpPr>
        <p:spPr>
          <a:xfrm>
            <a:off x="311700" y="749703"/>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control connection is created in the same way as other application programs described so far. There are two steps:</a:t>
            </a:r>
            <a:endParaRPr/>
          </a:p>
          <a:p>
            <a:pPr indent="-317500" lvl="1" marL="914400" rtl="0" algn="just">
              <a:lnSpc>
                <a:spcPct val="150000"/>
              </a:lnSpc>
              <a:spcBef>
                <a:spcPts val="0"/>
              </a:spcBef>
              <a:spcAft>
                <a:spcPts val="0"/>
              </a:spcAft>
              <a:buSzPts val="1400"/>
              <a:buFont typeface="Arial"/>
              <a:buChar char="•"/>
            </a:pPr>
            <a:r>
              <a:rPr lang="en-US" sz="1200">
                <a:solidFill>
                  <a:srgbClr val="342E22"/>
                </a:solidFill>
                <a:latin typeface="Cambria"/>
                <a:ea typeface="Cambria"/>
                <a:cs typeface="Cambria"/>
                <a:sym typeface="Cambria"/>
              </a:rPr>
              <a:t>The server issues a passive open on the well-known port 21 and waits for a client. </a:t>
            </a:r>
            <a:endParaRPr/>
          </a:p>
          <a:p>
            <a:pPr indent="-317500" lvl="1" marL="914400" rtl="0" algn="just">
              <a:lnSpc>
                <a:spcPct val="150000"/>
              </a:lnSpc>
              <a:spcBef>
                <a:spcPts val="0"/>
              </a:spcBef>
              <a:spcAft>
                <a:spcPts val="0"/>
              </a:spcAft>
              <a:buSzPts val="1400"/>
              <a:buFont typeface="Arial"/>
              <a:buChar char="•"/>
            </a:pPr>
            <a:r>
              <a:rPr lang="en-US" sz="1200">
                <a:solidFill>
                  <a:srgbClr val="342E22"/>
                </a:solidFill>
                <a:latin typeface="Cambria"/>
                <a:ea typeface="Cambria"/>
                <a:cs typeface="Cambria"/>
                <a:sym typeface="Cambria"/>
              </a:rPr>
              <a:t>The client uses an ephemeral port and issues an active open. </a:t>
            </a:r>
            <a:endParaRPr sz="1200">
              <a:solidFill>
                <a:srgbClr val="342E22"/>
              </a:solidFill>
              <a:latin typeface="Cambria"/>
              <a:ea typeface="Cambria"/>
              <a:cs typeface="Cambria"/>
              <a:sym typeface="Cambria"/>
            </a:endParaRPr>
          </a:p>
        </p:txBody>
      </p:sp>
      <p:sp>
        <p:nvSpPr>
          <p:cNvPr id="426" name="Google Shape;42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7" name="Google Shape;427;p37"/>
          <p:cNvPicPr preferRelativeResize="0"/>
          <p:nvPr/>
        </p:nvPicPr>
        <p:blipFill rotWithShape="1">
          <a:blip r:embed="rId3">
            <a:alphaModFix/>
          </a:blip>
          <a:srcRect b="0" l="0" r="0" t="0"/>
          <a:stretch/>
        </p:blipFill>
        <p:spPr>
          <a:xfrm>
            <a:off x="1275581" y="2000933"/>
            <a:ext cx="6706905" cy="2662284"/>
          </a:xfrm>
          <a:prstGeom prst="rect">
            <a:avLst/>
          </a:prstGeom>
          <a:noFill/>
          <a:ln>
            <a:noFill/>
          </a:ln>
        </p:spPr>
      </p:pic>
      <p:sp>
        <p:nvSpPr>
          <p:cNvPr id="428" name="Google Shape;428;p37"/>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Control Connection</a:t>
            </a:r>
            <a:endParaRPr/>
          </a:p>
        </p:txBody>
      </p:sp>
      <p:pic>
        <p:nvPicPr>
          <p:cNvPr id="429" name="Google Shape;429;p37"/>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idx="1" type="body"/>
          </p:nvPr>
        </p:nvSpPr>
        <p:spPr>
          <a:xfrm>
            <a:off x="311700" y="749703"/>
            <a:ext cx="8520600" cy="1949252"/>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creates a data connection in the following ways: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not the server, issues a passive open using an ephemeral port. This must be done by the client because it is the client that issues the commands for transferring files.</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sends this port number to the server using the PORT command (we will discuss this command shortly).</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server receives the port number and issues an active open using the wellknown port 20 and the received ephemeral port number. </a:t>
            </a:r>
            <a:endParaRPr sz="1200">
              <a:solidFill>
                <a:srgbClr val="342E22"/>
              </a:solidFill>
              <a:latin typeface="Cambria"/>
              <a:ea typeface="Cambria"/>
              <a:cs typeface="Cambria"/>
              <a:sym typeface="Cambria"/>
            </a:endParaRPr>
          </a:p>
        </p:txBody>
      </p:sp>
      <p:sp>
        <p:nvSpPr>
          <p:cNvPr id="435" name="Google Shape;43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36" name="Google Shape;436;p38"/>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Data Connection</a:t>
            </a:r>
            <a:endParaRPr/>
          </a:p>
        </p:txBody>
      </p:sp>
      <p:pic>
        <p:nvPicPr>
          <p:cNvPr id="437" name="Google Shape;437;p38"/>
          <p:cNvPicPr preferRelativeResize="0"/>
          <p:nvPr/>
        </p:nvPicPr>
        <p:blipFill rotWithShape="1">
          <a:blip r:embed="rId3">
            <a:alphaModFix/>
          </a:blip>
          <a:srcRect b="0" l="0" r="0" t="0"/>
          <a:stretch/>
        </p:blipFill>
        <p:spPr>
          <a:xfrm>
            <a:off x="2386242" y="2376133"/>
            <a:ext cx="4371515" cy="2582854"/>
          </a:xfrm>
          <a:prstGeom prst="rect">
            <a:avLst/>
          </a:prstGeom>
          <a:noFill/>
          <a:ln>
            <a:noFill/>
          </a:ln>
        </p:spPr>
      </p:pic>
      <p:pic>
        <p:nvPicPr>
          <p:cNvPr id="438" name="Google Shape;438;p38"/>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idx="1" type="body"/>
          </p:nvPr>
        </p:nvSpPr>
        <p:spPr>
          <a:xfrm>
            <a:off x="311700" y="749703"/>
            <a:ext cx="8520600" cy="1949252"/>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Two ways</a:t>
            </a:r>
            <a:endParaRPr/>
          </a:p>
        </p:txBody>
      </p:sp>
      <p:sp>
        <p:nvSpPr>
          <p:cNvPr id="444" name="Google Shape;44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45" name="Google Shape;445;p39"/>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a:t>
            </a:r>
            <a:endParaRPr/>
          </a:p>
        </p:txBody>
      </p:sp>
      <p:pic>
        <p:nvPicPr>
          <p:cNvPr id="446" name="Google Shape;446;p39"/>
          <p:cNvPicPr preferRelativeResize="0"/>
          <p:nvPr/>
        </p:nvPicPr>
        <p:blipFill rotWithShape="1">
          <a:blip r:embed="rId3">
            <a:alphaModFix/>
          </a:blip>
          <a:srcRect b="0" l="0" r="0" t="0"/>
          <a:stretch/>
        </p:blipFill>
        <p:spPr>
          <a:xfrm>
            <a:off x="1704053" y="1724329"/>
            <a:ext cx="6114234" cy="724054"/>
          </a:xfrm>
          <a:prstGeom prst="rect">
            <a:avLst/>
          </a:prstGeom>
          <a:noFill/>
          <a:ln>
            <a:noFill/>
          </a:ln>
        </p:spPr>
      </p:pic>
      <p:sp>
        <p:nvSpPr>
          <p:cNvPr id="447" name="Google Shape;447;p39"/>
          <p:cNvSpPr txBox="1"/>
          <p:nvPr/>
        </p:nvSpPr>
        <p:spPr>
          <a:xfrm>
            <a:off x="368235" y="994110"/>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 Over Control Connection</a:t>
            </a:r>
            <a:endParaRPr/>
          </a:p>
        </p:txBody>
      </p:sp>
      <p:sp>
        <p:nvSpPr>
          <p:cNvPr id="448" name="Google Shape;448;p39"/>
          <p:cNvSpPr txBox="1"/>
          <p:nvPr/>
        </p:nvSpPr>
        <p:spPr>
          <a:xfrm>
            <a:off x="368235" y="2566436"/>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 Over Data Connection</a:t>
            </a:r>
            <a:endParaRPr/>
          </a:p>
        </p:txBody>
      </p:sp>
      <p:pic>
        <p:nvPicPr>
          <p:cNvPr id="449" name="Google Shape;449;p39"/>
          <p:cNvPicPr preferRelativeResize="0"/>
          <p:nvPr/>
        </p:nvPicPr>
        <p:blipFill rotWithShape="1">
          <a:blip r:embed="rId4">
            <a:alphaModFix/>
          </a:blip>
          <a:srcRect b="0" l="0" r="0" t="0"/>
          <a:stretch/>
        </p:blipFill>
        <p:spPr>
          <a:xfrm>
            <a:off x="1830435" y="3358252"/>
            <a:ext cx="5861469" cy="1130426"/>
          </a:xfrm>
          <a:prstGeom prst="rect">
            <a:avLst/>
          </a:prstGeom>
          <a:noFill/>
          <a:ln>
            <a:noFill/>
          </a:ln>
        </p:spPr>
      </p:pic>
      <p:pic>
        <p:nvPicPr>
          <p:cNvPr id="450" name="Google Shape;450;p39"/>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type="title"/>
          </p:nvPr>
        </p:nvSpPr>
        <p:spPr>
          <a:xfrm>
            <a:off x="311700" y="86683"/>
            <a:ext cx="8520600" cy="6161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Purpose of DNS</a:t>
            </a:r>
            <a:endParaRPr/>
          </a:p>
        </p:txBody>
      </p:sp>
      <p:sp>
        <p:nvSpPr>
          <p:cNvPr id="92" name="Google Shape;92;p4"/>
          <p:cNvSpPr txBox="1"/>
          <p:nvPr>
            <p:ph idx="1" type="body"/>
          </p:nvPr>
        </p:nvSpPr>
        <p:spPr>
          <a:xfrm>
            <a:off x="3170365" y="754213"/>
            <a:ext cx="5661934" cy="3814812"/>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Six steps to map host name to an IP address</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User passes the host name to the file transfer client (FTC).</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FTC passes the host name to DNS client.</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client sends a message to the DNS Server.  The query  gives the file transfer server name using the known IP address of the DNS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server responses back with the IP address of the desired file transfer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client passes the IP address to file transfer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FTC uses the IP address it received to access the file transfer server.</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Two Connections must be made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Mapping the name to an IP address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Transferring files</a:t>
            </a:r>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p:txBody>
      </p:sp>
      <p:sp>
        <p:nvSpPr>
          <p:cNvPr id="93" name="Google Shape;9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Difference Between DNS and DHCP (with Comparison Chart) - Tech ..." id="94" name="Google Shape;94;p4"/>
          <p:cNvPicPr preferRelativeResize="0"/>
          <p:nvPr/>
        </p:nvPicPr>
        <p:blipFill rotWithShape="1">
          <a:blip r:embed="rId3">
            <a:alphaModFix/>
          </a:blip>
          <a:srcRect b="0" l="0" r="0" t="0"/>
          <a:stretch/>
        </p:blipFill>
        <p:spPr>
          <a:xfrm>
            <a:off x="407142" y="832466"/>
            <a:ext cx="2763223" cy="2157690"/>
          </a:xfrm>
          <a:prstGeom prst="rect">
            <a:avLst/>
          </a:prstGeom>
          <a:noFill/>
          <a:ln>
            <a:noFill/>
          </a:ln>
        </p:spPr>
      </p:pic>
      <p:pic>
        <p:nvPicPr>
          <p:cNvPr id="95" name="Google Shape;95;p4"/>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idx="1" type="body"/>
          </p:nvPr>
        </p:nvSpPr>
        <p:spPr>
          <a:xfrm>
            <a:off x="311700" y="471948"/>
            <a:ext cx="8520600" cy="4284407"/>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can transfer one of the following file types across the data connection: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ASCII file. </a:t>
            </a:r>
            <a:r>
              <a:rPr lang="en-US" sz="1200">
                <a:solidFill>
                  <a:srgbClr val="342E22"/>
                </a:solidFill>
                <a:latin typeface="Cambria"/>
                <a:ea typeface="Cambria"/>
                <a:cs typeface="Cambria"/>
                <a:sym typeface="Cambria"/>
              </a:rPr>
              <a:t>This is the default format for transferring text files. Each character is encoded using NVT ASCII. The sender transforms the file from its own representation into NVT ASCII characters and the receiver transforms the NVT ASCII characters to its own representation.</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EBCDIC file. </a:t>
            </a:r>
            <a:r>
              <a:rPr lang="en-US" sz="1200">
                <a:solidFill>
                  <a:srgbClr val="342E22"/>
                </a:solidFill>
                <a:latin typeface="Cambria"/>
                <a:ea typeface="Cambria"/>
                <a:cs typeface="Cambria"/>
                <a:sym typeface="Cambria"/>
              </a:rPr>
              <a:t>If one or both ends of the connection use EBCDIC encoding, the file can be transferred using EBCDIC encoding.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Image file. </a:t>
            </a:r>
            <a:r>
              <a:rPr lang="en-US" sz="1200">
                <a:solidFill>
                  <a:srgbClr val="342E22"/>
                </a:solidFill>
                <a:latin typeface="Cambria"/>
                <a:ea typeface="Cambria"/>
                <a:cs typeface="Cambria"/>
                <a:sym typeface="Cambria"/>
              </a:rPr>
              <a:t>This is the default format for transferring binary files. The file is sent as continuous streams of bits without any interpretation or encoding. This is mostly used to transfer binary files such as compiled programs</a:t>
            </a:r>
            <a:endParaRPr/>
          </a:p>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If the file is encoded in ASCII or EBCDIC, another attribute must be added to define the printability of the file.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Nonprint</a:t>
            </a:r>
            <a:r>
              <a:rPr lang="en-US" sz="1200">
                <a:solidFill>
                  <a:srgbClr val="342E22"/>
                </a:solidFill>
                <a:latin typeface="Cambria"/>
                <a:ea typeface="Cambria"/>
                <a:cs typeface="Cambria"/>
                <a:sym typeface="Cambria"/>
              </a:rPr>
              <a:t> This is the default format for transferring a text file. This means that the file cannot be printed without further processing because there are no characters to be interpreted for vertical movement of the print head. This format is used for files that will be stored and processed later.</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TELNET</a:t>
            </a:r>
            <a:r>
              <a:rPr lang="en-US" sz="1200">
                <a:solidFill>
                  <a:srgbClr val="342E22"/>
                </a:solidFill>
                <a:latin typeface="Cambria"/>
                <a:ea typeface="Cambria"/>
                <a:cs typeface="Cambria"/>
                <a:sym typeface="Cambria"/>
              </a:rPr>
              <a:t> In this format the file contains NVT ASCII vertical characters such as CR (carriage return), LF (line feed), NL (new line), and VT (vertical tab). The file is printable after transfer. </a:t>
            </a:r>
            <a:endParaRPr sz="1200">
              <a:solidFill>
                <a:srgbClr val="342E22"/>
              </a:solidFill>
              <a:latin typeface="Cambria"/>
              <a:ea typeface="Cambria"/>
              <a:cs typeface="Cambria"/>
              <a:sym typeface="Cambria"/>
            </a:endParaRPr>
          </a:p>
        </p:txBody>
      </p:sp>
      <p:sp>
        <p:nvSpPr>
          <p:cNvPr id="456" name="Google Shape;45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57" name="Google Shape;457;p4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idx="1" type="body"/>
          </p:nvPr>
        </p:nvSpPr>
        <p:spPr>
          <a:xfrm>
            <a:off x="226207" y="213851"/>
            <a:ext cx="8711315" cy="4284407"/>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b="1" lang="en-US" sz="1200">
                <a:solidFill>
                  <a:srgbClr val="342E22"/>
                </a:solidFill>
                <a:latin typeface="Cambria"/>
                <a:ea typeface="Cambria"/>
                <a:cs typeface="Cambria"/>
                <a:sym typeface="Cambria"/>
              </a:rPr>
              <a:t>Data Structure</a:t>
            </a:r>
            <a:endParaRPr/>
          </a:p>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can transfer a file across the data connection using one of the following interpretations about the structure of the data:</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File structure (default). </a:t>
            </a:r>
            <a:r>
              <a:rPr lang="en-US" sz="1200">
                <a:solidFill>
                  <a:srgbClr val="342E22"/>
                </a:solidFill>
                <a:latin typeface="Cambria"/>
                <a:ea typeface="Cambria"/>
                <a:cs typeface="Cambria"/>
                <a:sym typeface="Cambria"/>
              </a:rPr>
              <a:t>The file has no structure. It is a continuous stream of bytes.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Record structure. </a:t>
            </a:r>
            <a:r>
              <a:rPr lang="en-US" sz="1200">
                <a:solidFill>
                  <a:srgbClr val="342E22"/>
                </a:solidFill>
                <a:latin typeface="Cambria"/>
                <a:ea typeface="Cambria"/>
                <a:cs typeface="Cambria"/>
                <a:sym typeface="Cambria"/>
              </a:rPr>
              <a:t>The file is divided into records. This can be used only with text files.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Page structure</a:t>
            </a:r>
            <a:r>
              <a:rPr lang="en-US" sz="1200">
                <a:solidFill>
                  <a:srgbClr val="342E22"/>
                </a:solidFill>
                <a:latin typeface="Cambria"/>
                <a:ea typeface="Cambria"/>
                <a:cs typeface="Cambria"/>
                <a:sym typeface="Cambria"/>
              </a:rPr>
              <a:t>. The file is divided into pages, with each page having a page number and a page header. The pages can be stored and accessed randomly or sequentially.</a:t>
            </a:r>
            <a:endParaRPr/>
          </a:p>
          <a:p>
            <a:pPr indent="0" lvl="0" marL="114300" rtl="0" algn="just">
              <a:lnSpc>
                <a:spcPct val="150000"/>
              </a:lnSpc>
              <a:spcBef>
                <a:spcPts val="0"/>
              </a:spcBef>
              <a:spcAft>
                <a:spcPts val="0"/>
              </a:spcAft>
              <a:buSzPts val="1800"/>
              <a:buNone/>
            </a:pPr>
            <a:r>
              <a:rPr b="1" lang="en-US" sz="1200">
                <a:solidFill>
                  <a:srgbClr val="342E22"/>
                </a:solidFill>
                <a:latin typeface="Cambria"/>
                <a:ea typeface="Cambria"/>
                <a:cs typeface="Cambria"/>
                <a:sym typeface="Cambria"/>
              </a:rPr>
              <a:t>Transmission mode- </a:t>
            </a:r>
            <a:r>
              <a:rPr lang="en-US" sz="1200">
                <a:solidFill>
                  <a:srgbClr val="342E22"/>
                </a:solidFill>
                <a:latin typeface="Cambria"/>
                <a:ea typeface="Cambria"/>
                <a:cs typeface="Cambria"/>
                <a:sym typeface="Cambria"/>
              </a:rPr>
              <a:t>three types</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Stream mode: </a:t>
            </a:r>
            <a:r>
              <a:rPr lang="en-US" sz="1200">
                <a:solidFill>
                  <a:srgbClr val="342E22"/>
                </a:solidFill>
                <a:latin typeface="Cambria"/>
                <a:ea typeface="Cambria"/>
                <a:cs typeface="Cambria"/>
                <a:sym typeface="Cambria"/>
              </a:rPr>
              <a:t>default mode. Data are delivered from FTP to TCP as a continuous stream of bytes. TCP is responsible for chopping data into segments of appropriate size. If the data is simply a stream of bytes (file structure), no end-of-file is needed. End-of-file in this case is the closing of the data connection by the sender. If the data are divided into records (record structure), each record will have a 1-byte end-of-record (EOR) character and the end of the file will have a 1-byte end-of-file (EOF) character.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Block mode. </a:t>
            </a:r>
            <a:r>
              <a:rPr lang="en-US" sz="1200">
                <a:solidFill>
                  <a:srgbClr val="342E22"/>
                </a:solidFill>
                <a:latin typeface="Cambria"/>
                <a:ea typeface="Cambria"/>
                <a:cs typeface="Cambria"/>
                <a:sym typeface="Cambria"/>
              </a:rPr>
              <a:t>Data can be delivered from FTP to TCP in blocks. In this case, each block is preceded by a 3-byte header. The first byte is called the block descriptor; the next two bytes define the size of the block in bytes.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Compressed mode. </a:t>
            </a:r>
            <a:r>
              <a:rPr lang="en-US" sz="1200">
                <a:solidFill>
                  <a:srgbClr val="342E22"/>
                </a:solidFill>
                <a:latin typeface="Cambria"/>
                <a:ea typeface="Cambria"/>
                <a:cs typeface="Cambria"/>
                <a:sym typeface="Cambria"/>
              </a:rPr>
              <a:t>Big Files. The compression method normally used is run-length encoding. In this method, consecutive appearances of a data unit are replaced by one occurrence and the number of repetitions. In a text file, this is usually spaces (blanks). In a binary file, null characters are usually compressed.</a:t>
            </a:r>
            <a:endParaRPr/>
          </a:p>
          <a:p>
            <a:pPr indent="0" lvl="0" marL="114300" rtl="0" algn="just">
              <a:lnSpc>
                <a:spcPct val="150000"/>
              </a:lnSpc>
              <a:spcBef>
                <a:spcPts val="0"/>
              </a:spcBef>
              <a:spcAft>
                <a:spcPts val="0"/>
              </a:spcAft>
              <a:buSzPts val="1800"/>
              <a:buNone/>
            </a:pPr>
            <a:r>
              <a:t/>
            </a:r>
            <a:endParaRPr b="1" sz="1200">
              <a:solidFill>
                <a:srgbClr val="342E22"/>
              </a:solidFill>
              <a:latin typeface="Cambria"/>
              <a:ea typeface="Cambria"/>
              <a:cs typeface="Cambria"/>
              <a:sym typeface="Cambria"/>
            </a:endParaRPr>
          </a:p>
        </p:txBody>
      </p:sp>
      <p:sp>
        <p:nvSpPr>
          <p:cNvPr id="463" name="Google Shape;46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64" name="Google Shape;464;p4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70" name="Google Shape;470;p42"/>
          <p:cNvPicPr preferRelativeResize="0"/>
          <p:nvPr/>
        </p:nvPicPr>
        <p:blipFill rotWithShape="1">
          <a:blip r:embed="rId3">
            <a:alphaModFix/>
          </a:blip>
          <a:srcRect b="0" l="0" r="0" t="0"/>
          <a:stretch/>
        </p:blipFill>
        <p:spPr>
          <a:xfrm>
            <a:off x="500319" y="418099"/>
            <a:ext cx="3868220" cy="776520"/>
          </a:xfrm>
          <a:prstGeom prst="rect">
            <a:avLst/>
          </a:prstGeom>
          <a:noFill/>
          <a:ln>
            <a:noFill/>
          </a:ln>
        </p:spPr>
      </p:pic>
      <p:sp>
        <p:nvSpPr>
          <p:cNvPr id="471" name="Google Shape;471;p42"/>
          <p:cNvSpPr txBox="1"/>
          <p:nvPr/>
        </p:nvSpPr>
        <p:spPr>
          <a:xfrm>
            <a:off x="254115" y="-51634"/>
            <a:ext cx="3212108" cy="2466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Command Processing</a:t>
            </a:r>
            <a:endParaRPr/>
          </a:p>
        </p:txBody>
      </p:sp>
      <p:pic>
        <p:nvPicPr>
          <p:cNvPr id="472" name="Google Shape;472;p42"/>
          <p:cNvPicPr preferRelativeResize="0"/>
          <p:nvPr/>
        </p:nvPicPr>
        <p:blipFill rotWithShape="1">
          <a:blip r:embed="rId4">
            <a:alphaModFix/>
          </a:blip>
          <a:srcRect b="0" l="0" r="0" t="0"/>
          <a:stretch/>
        </p:blipFill>
        <p:spPr>
          <a:xfrm>
            <a:off x="335992" y="1572717"/>
            <a:ext cx="4031279" cy="1200919"/>
          </a:xfrm>
          <a:prstGeom prst="rect">
            <a:avLst/>
          </a:prstGeom>
          <a:noFill/>
          <a:ln>
            <a:noFill/>
          </a:ln>
        </p:spPr>
      </p:pic>
      <p:sp>
        <p:nvSpPr>
          <p:cNvPr id="473" name="Google Shape;473;p42"/>
          <p:cNvSpPr txBox="1"/>
          <p:nvPr/>
        </p:nvSpPr>
        <p:spPr>
          <a:xfrm>
            <a:off x="4730558" y="-1324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File Management Commands</a:t>
            </a:r>
            <a:endParaRPr/>
          </a:p>
        </p:txBody>
      </p:sp>
      <p:pic>
        <p:nvPicPr>
          <p:cNvPr id="474" name="Google Shape;474;p42"/>
          <p:cNvPicPr preferRelativeResize="0"/>
          <p:nvPr/>
        </p:nvPicPr>
        <p:blipFill rotWithShape="1">
          <a:blip r:embed="rId5">
            <a:alphaModFix/>
          </a:blip>
          <a:srcRect b="0" l="0" r="0" t="0"/>
          <a:stretch/>
        </p:blipFill>
        <p:spPr>
          <a:xfrm>
            <a:off x="4730558" y="472888"/>
            <a:ext cx="3805558" cy="1727732"/>
          </a:xfrm>
          <a:prstGeom prst="rect">
            <a:avLst/>
          </a:prstGeom>
          <a:noFill/>
          <a:ln>
            <a:noFill/>
          </a:ln>
        </p:spPr>
      </p:pic>
      <p:sp>
        <p:nvSpPr>
          <p:cNvPr id="475" name="Google Shape;475;p42"/>
          <p:cNvSpPr txBox="1"/>
          <p:nvPr/>
        </p:nvSpPr>
        <p:spPr>
          <a:xfrm>
            <a:off x="254115" y="987044"/>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Access Commands</a:t>
            </a:r>
            <a:endParaRPr/>
          </a:p>
        </p:txBody>
      </p:sp>
      <p:pic>
        <p:nvPicPr>
          <p:cNvPr id="476" name="Google Shape;476;p42"/>
          <p:cNvPicPr preferRelativeResize="0"/>
          <p:nvPr/>
        </p:nvPicPr>
        <p:blipFill rotWithShape="1">
          <a:blip r:embed="rId6">
            <a:alphaModFix/>
          </a:blip>
          <a:srcRect b="0" l="0" r="0" t="0"/>
          <a:stretch/>
        </p:blipFill>
        <p:spPr>
          <a:xfrm>
            <a:off x="8089175" y="101825"/>
            <a:ext cx="934101" cy="518950"/>
          </a:xfrm>
          <a:prstGeom prst="rect">
            <a:avLst/>
          </a:prstGeom>
          <a:noFill/>
          <a:ln>
            <a:noFill/>
          </a:ln>
        </p:spPr>
      </p:pic>
      <p:pic>
        <p:nvPicPr>
          <p:cNvPr id="477" name="Google Shape;477;p42"/>
          <p:cNvPicPr preferRelativeResize="0"/>
          <p:nvPr/>
        </p:nvPicPr>
        <p:blipFill rotWithShape="1">
          <a:blip r:embed="rId7">
            <a:alphaModFix/>
          </a:blip>
          <a:srcRect b="0" l="0" r="0" t="0"/>
          <a:stretch/>
        </p:blipFill>
        <p:spPr>
          <a:xfrm>
            <a:off x="194495" y="3113509"/>
            <a:ext cx="4377505" cy="871302"/>
          </a:xfrm>
          <a:prstGeom prst="rect">
            <a:avLst/>
          </a:prstGeom>
          <a:noFill/>
          <a:ln>
            <a:noFill/>
          </a:ln>
        </p:spPr>
      </p:pic>
      <p:sp>
        <p:nvSpPr>
          <p:cNvPr id="478" name="Google Shape;478;p42"/>
          <p:cNvSpPr txBox="1"/>
          <p:nvPr/>
        </p:nvSpPr>
        <p:spPr>
          <a:xfrm>
            <a:off x="254115" y="25792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Data formatting commands</a:t>
            </a:r>
            <a:endParaRPr b="1" i="0" sz="1200" u="none" cap="none" strike="noStrike">
              <a:solidFill>
                <a:srgbClr val="342E22"/>
              </a:solidFill>
              <a:latin typeface="Cambria"/>
              <a:ea typeface="Cambria"/>
              <a:cs typeface="Cambria"/>
              <a:sym typeface="Cambria"/>
            </a:endParaRPr>
          </a:p>
        </p:txBody>
      </p:sp>
      <p:sp>
        <p:nvSpPr>
          <p:cNvPr id="479" name="Google Shape;479;p42"/>
          <p:cNvSpPr txBox="1"/>
          <p:nvPr/>
        </p:nvSpPr>
        <p:spPr>
          <a:xfrm>
            <a:off x="4730558" y="2243903"/>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File transfer commands</a:t>
            </a:r>
            <a:endParaRPr b="1" i="0" sz="1200" u="none" cap="none" strike="noStrike">
              <a:solidFill>
                <a:srgbClr val="342E22"/>
              </a:solidFill>
              <a:latin typeface="Cambria"/>
              <a:ea typeface="Cambria"/>
              <a:cs typeface="Cambria"/>
              <a:sym typeface="Cambria"/>
            </a:endParaRPr>
          </a:p>
        </p:txBody>
      </p:sp>
      <p:pic>
        <p:nvPicPr>
          <p:cNvPr id="480" name="Google Shape;480;p42"/>
          <p:cNvPicPr preferRelativeResize="0"/>
          <p:nvPr/>
        </p:nvPicPr>
        <p:blipFill rotWithShape="1">
          <a:blip r:embed="rId8">
            <a:alphaModFix/>
          </a:blip>
          <a:srcRect b="0" l="0" r="0" t="0"/>
          <a:stretch/>
        </p:blipFill>
        <p:spPr>
          <a:xfrm>
            <a:off x="194495" y="4410124"/>
            <a:ext cx="3986213" cy="601907"/>
          </a:xfrm>
          <a:prstGeom prst="rect">
            <a:avLst/>
          </a:prstGeom>
          <a:noFill/>
          <a:ln>
            <a:noFill/>
          </a:ln>
        </p:spPr>
      </p:pic>
      <p:pic>
        <p:nvPicPr>
          <p:cNvPr id="481" name="Google Shape;481;p42"/>
          <p:cNvPicPr preferRelativeResize="0"/>
          <p:nvPr/>
        </p:nvPicPr>
        <p:blipFill rotWithShape="1">
          <a:blip r:embed="rId9">
            <a:alphaModFix/>
          </a:blip>
          <a:srcRect b="0" l="0" r="0" t="0"/>
          <a:stretch/>
        </p:blipFill>
        <p:spPr>
          <a:xfrm>
            <a:off x="4776731" y="2518089"/>
            <a:ext cx="4016251" cy="1190839"/>
          </a:xfrm>
          <a:prstGeom prst="rect">
            <a:avLst/>
          </a:prstGeom>
          <a:noFill/>
          <a:ln>
            <a:noFill/>
          </a:ln>
        </p:spPr>
      </p:pic>
      <p:sp>
        <p:nvSpPr>
          <p:cNvPr id="482" name="Google Shape;482;p42"/>
          <p:cNvSpPr txBox="1"/>
          <p:nvPr/>
        </p:nvSpPr>
        <p:spPr>
          <a:xfrm>
            <a:off x="335992" y="4066971"/>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Port defining commands</a:t>
            </a:r>
            <a:endParaRPr/>
          </a:p>
        </p:txBody>
      </p:sp>
      <p:pic>
        <p:nvPicPr>
          <p:cNvPr id="483" name="Google Shape;483;p42"/>
          <p:cNvPicPr preferRelativeResize="0"/>
          <p:nvPr/>
        </p:nvPicPr>
        <p:blipFill rotWithShape="1">
          <a:blip r:embed="rId10">
            <a:alphaModFix/>
          </a:blip>
          <a:srcRect b="0" l="0" r="0" t="0"/>
          <a:stretch/>
        </p:blipFill>
        <p:spPr>
          <a:xfrm>
            <a:off x="4776731" y="4131783"/>
            <a:ext cx="3633173" cy="779531"/>
          </a:xfrm>
          <a:prstGeom prst="rect">
            <a:avLst/>
          </a:prstGeom>
          <a:noFill/>
          <a:ln>
            <a:noFill/>
          </a:ln>
        </p:spPr>
      </p:pic>
      <p:sp>
        <p:nvSpPr>
          <p:cNvPr id="484" name="Google Shape;484;p42"/>
          <p:cNvSpPr txBox="1"/>
          <p:nvPr/>
        </p:nvSpPr>
        <p:spPr>
          <a:xfrm>
            <a:off x="4730557" y="3749935"/>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42E22"/>
                </a:solidFill>
                <a:latin typeface="Cambria"/>
                <a:ea typeface="Cambria"/>
                <a:cs typeface="Cambria"/>
                <a:sym typeface="Cambria"/>
              </a:rPr>
              <a:t> Miscellaneous commands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0" name="Google Shape;490;p43"/>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Responses</a:t>
            </a:r>
            <a:endParaRPr/>
          </a:p>
        </p:txBody>
      </p:sp>
      <p:pic>
        <p:nvPicPr>
          <p:cNvPr id="491" name="Google Shape;491;p4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492" name="Google Shape;492;p43"/>
          <p:cNvSpPr txBox="1"/>
          <p:nvPr/>
        </p:nvSpPr>
        <p:spPr>
          <a:xfrm>
            <a:off x="288520" y="847394"/>
            <a:ext cx="8732637" cy="88909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Responses Every FTP command generates at least one response.</a:t>
            </a:r>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 A response has two parts: a three digit number followed by text. </a:t>
            </a:r>
            <a:endParaRPr/>
          </a:p>
          <a:p>
            <a:pPr indent="-88900" lvl="8" marL="265113"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Cambria"/>
                <a:ea typeface="Cambria"/>
                <a:cs typeface="Cambria"/>
                <a:sym typeface="Cambria"/>
              </a:rPr>
              <a:t>	The numeric part defines the code; the text part defines needed parameters or extra explanations.</a:t>
            </a:r>
            <a:endParaRPr b="0" i="0" sz="1200" u="none" cap="none" strike="noStrike">
              <a:solidFill>
                <a:srgbClr val="000000"/>
              </a:solidFill>
              <a:latin typeface="Cambria"/>
              <a:ea typeface="Cambria"/>
              <a:cs typeface="Cambria"/>
              <a:sym typeface="Cambria"/>
            </a:endParaRPr>
          </a:p>
        </p:txBody>
      </p:sp>
      <p:pic>
        <p:nvPicPr>
          <p:cNvPr id="493" name="Google Shape;493;p43"/>
          <p:cNvPicPr preferRelativeResize="0"/>
          <p:nvPr/>
        </p:nvPicPr>
        <p:blipFill rotWithShape="1">
          <a:blip r:embed="rId4">
            <a:alphaModFix/>
          </a:blip>
          <a:srcRect b="0" l="0" r="0" t="0"/>
          <a:stretch/>
        </p:blipFill>
        <p:spPr>
          <a:xfrm>
            <a:off x="311700" y="2310760"/>
            <a:ext cx="3556360" cy="889090"/>
          </a:xfrm>
          <a:prstGeom prst="rect">
            <a:avLst/>
          </a:prstGeom>
          <a:noFill/>
          <a:ln>
            <a:noFill/>
          </a:ln>
        </p:spPr>
      </p:pic>
      <p:sp>
        <p:nvSpPr>
          <p:cNvPr id="494" name="Google Shape;494;p43"/>
          <p:cNvSpPr txBox="1"/>
          <p:nvPr/>
        </p:nvSpPr>
        <p:spPr>
          <a:xfrm>
            <a:off x="288520" y="1769332"/>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File Transfer</a:t>
            </a:r>
            <a:endParaRPr b="1" i="1" sz="1200" u="none" cap="none" strike="noStrike">
              <a:solidFill>
                <a:srgbClr val="342E22"/>
              </a:solidFill>
              <a:latin typeface="Cambria"/>
              <a:ea typeface="Cambria"/>
              <a:cs typeface="Cambria"/>
              <a:sym typeface="Cambria"/>
            </a:endParaRPr>
          </a:p>
        </p:txBody>
      </p:sp>
      <p:pic>
        <p:nvPicPr>
          <p:cNvPr id="495" name="Google Shape;495;p43"/>
          <p:cNvPicPr preferRelativeResize="0"/>
          <p:nvPr/>
        </p:nvPicPr>
        <p:blipFill rotWithShape="1">
          <a:blip r:embed="rId5">
            <a:alphaModFix/>
          </a:blip>
          <a:srcRect b="0" l="0" r="0" t="0"/>
          <a:stretch/>
        </p:blipFill>
        <p:spPr>
          <a:xfrm>
            <a:off x="4028561" y="1916638"/>
            <a:ext cx="4443897" cy="2920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Anonymous FTP</a:t>
            </a:r>
            <a:endParaRPr>
              <a:latin typeface="Cambria"/>
              <a:ea typeface="Cambria"/>
              <a:cs typeface="Cambria"/>
              <a:sym typeface="Cambria"/>
            </a:endParaRPr>
          </a:p>
        </p:txBody>
      </p:sp>
      <p:sp>
        <p:nvSpPr>
          <p:cNvPr id="501" name="Google Shape;501;p4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use FTP, a user needs an account (user name) and a password on the remote server.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Some sites have a set of files available for public access.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access these files, a user does not need to have an account or password.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Instead, the user can use anonymous as the user name and guest as the password.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User access to the system is very limited.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Some sites allow anonymous users only a subset of commands.</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For example, most sites allow the user to copy some files, but do not allow navigation through the directories.</a:t>
            </a:r>
            <a:endParaRPr sz="1200">
              <a:solidFill>
                <a:srgbClr val="342E22"/>
              </a:solidFill>
              <a:latin typeface="Cambria"/>
              <a:ea typeface="Cambria"/>
              <a:cs typeface="Cambria"/>
              <a:sym typeface="Cambria"/>
            </a:endParaRPr>
          </a:p>
        </p:txBody>
      </p:sp>
      <p:sp>
        <p:nvSpPr>
          <p:cNvPr id="502" name="Google Shape;50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03" name="Google Shape;503;p44"/>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800">
                <a:solidFill>
                  <a:srgbClr val="342E22"/>
                </a:solidFill>
                <a:latin typeface="Cambria"/>
                <a:ea typeface="Cambria"/>
                <a:cs typeface="Cambria"/>
                <a:sym typeface="Cambria"/>
              </a:rPr>
              <a:t>Security for FTP</a:t>
            </a:r>
            <a:endParaRPr/>
          </a:p>
        </p:txBody>
      </p:sp>
      <p:sp>
        <p:nvSpPr>
          <p:cNvPr id="509" name="Google Shape;509;p45"/>
          <p:cNvSpPr txBox="1"/>
          <p:nvPr>
            <p:ph idx="1" type="body"/>
          </p:nvPr>
        </p:nvSpPr>
        <p:spPr>
          <a:xfrm>
            <a:off x="226208" y="986106"/>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FTP protocol was designed when the security was not a big issue.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Although FTP requires a password, the password is sent in plaintext (unencrypted), which means it can be intercepted and used by an attacker.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data transfer connection also transfers data in plaintext, which is insecure.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be secure, one can add a Secure Socket Layer between the FTP application layer and the TCP layer : </a:t>
            </a:r>
            <a:r>
              <a:rPr b="1" lang="en-US" sz="1200">
                <a:solidFill>
                  <a:srgbClr val="342E22"/>
                </a:solidFill>
                <a:latin typeface="Cambria"/>
                <a:ea typeface="Cambria"/>
                <a:cs typeface="Cambria"/>
                <a:sym typeface="Cambria"/>
              </a:rPr>
              <a:t>SSL-FTP.</a:t>
            </a:r>
            <a:r>
              <a:rPr lang="en-US" sz="1200">
                <a:solidFill>
                  <a:srgbClr val="342E22"/>
                </a:solidFill>
                <a:latin typeface="Cambria"/>
                <a:ea typeface="Cambria"/>
                <a:cs typeface="Cambria"/>
                <a:sym typeface="Cambria"/>
              </a:rPr>
              <a:t> </a:t>
            </a:r>
            <a:endParaRPr sz="1200">
              <a:solidFill>
                <a:srgbClr val="342E22"/>
              </a:solidFill>
              <a:latin typeface="Cambria"/>
              <a:ea typeface="Cambria"/>
              <a:cs typeface="Cambria"/>
              <a:sym typeface="Cambria"/>
            </a:endParaRPr>
          </a:p>
        </p:txBody>
      </p:sp>
      <p:sp>
        <p:nvSpPr>
          <p:cNvPr id="510" name="Google Shape;51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11" name="Google Shape;511;p4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FTP Vs TFTP</a:t>
            </a:r>
            <a:endParaRPr>
              <a:latin typeface="Cambria"/>
              <a:ea typeface="Cambria"/>
              <a:cs typeface="Cambria"/>
              <a:sym typeface="Cambria"/>
            </a:endParaRPr>
          </a:p>
        </p:txBody>
      </p:sp>
      <p:sp>
        <p:nvSpPr>
          <p:cNvPr id="517" name="Google Shape;5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TFTP vs FTP - IP With Ease" id="518" name="Google Shape;518;p46"/>
          <p:cNvPicPr preferRelativeResize="0"/>
          <p:nvPr/>
        </p:nvPicPr>
        <p:blipFill rotWithShape="1">
          <a:blip r:embed="rId3">
            <a:alphaModFix/>
          </a:blip>
          <a:srcRect b="0" l="0" r="0" t="0"/>
          <a:stretch/>
        </p:blipFill>
        <p:spPr>
          <a:xfrm>
            <a:off x="1954162" y="1376102"/>
            <a:ext cx="5560756" cy="2891252"/>
          </a:xfrm>
          <a:prstGeom prst="rect">
            <a:avLst/>
          </a:prstGeom>
          <a:noFill/>
          <a:ln>
            <a:noFill/>
          </a:ln>
        </p:spPr>
      </p:pic>
      <p:pic>
        <p:nvPicPr>
          <p:cNvPr id="519" name="Google Shape;519;p4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TFTP</a:t>
            </a:r>
            <a:endParaRPr>
              <a:latin typeface="Cambria"/>
              <a:ea typeface="Cambria"/>
              <a:cs typeface="Cambria"/>
              <a:sym typeface="Cambria"/>
            </a:endParaRPr>
          </a:p>
        </p:txBody>
      </p:sp>
      <p:sp>
        <p:nvSpPr>
          <p:cNvPr id="525" name="Google Shape;525;p47"/>
          <p:cNvSpPr txBox="1"/>
          <p:nvPr>
            <p:ph idx="1" type="body"/>
          </p:nvPr>
        </p:nvSpPr>
        <p:spPr>
          <a:xfrm>
            <a:off x="311700" y="1266325"/>
            <a:ext cx="2763339"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SzPts val="1800"/>
              <a:buChar char="●"/>
            </a:pPr>
            <a:r>
              <a:rPr lang="en-US" sz="1400">
                <a:solidFill>
                  <a:srgbClr val="342E22"/>
                </a:solidFill>
                <a:latin typeface="Cambria"/>
                <a:ea typeface="Cambria"/>
                <a:cs typeface="Cambria"/>
                <a:sym typeface="Cambria"/>
              </a:rPr>
              <a:t>TFTP is good for simple file transfers, such as during boot time fits on ROM requires only IP &amp; UDP</a:t>
            </a:r>
            <a:endParaRPr/>
          </a:p>
          <a:p>
            <a:pPr indent="-342900" lvl="0" marL="457200" rtl="0" algn="just">
              <a:lnSpc>
                <a:spcPct val="115000"/>
              </a:lnSpc>
              <a:spcBef>
                <a:spcPts val="2200"/>
              </a:spcBef>
              <a:spcAft>
                <a:spcPts val="1000"/>
              </a:spcAft>
              <a:buSzPts val="1800"/>
              <a:buChar char="●"/>
            </a:pPr>
            <a:r>
              <a:rPr lang="en-US" sz="1400">
                <a:solidFill>
                  <a:srgbClr val="342E22"/>
                </a:solidFill>
                <a:latin typeface="Cambria"/>
                <a:ea typeface="Cambria"/>
                <a:cs typeface="Cambria"/>
                <a:sym typeface="Cambria"/>
              </a:rPr>
              <a:t>No security for TFTP. TFTP can read or write a file for the client</a:t>
            </a:r>
            <a:endParaRPr sz="1400">
              <a:solidFill>
                <a:srgbClr val="342E22"/>
              </a:solidFill>
              <a:latin typeface="Cambria"/>
              <a:ea typeface="Cambria"/>
              <a:cs typeface="Cambria"/>
              <a:sym typeface="Cambria"/>
            </a:endParaRPr>
          </a:p>
        </p:txBody>
      </p:sp>
      <p:sp>
        <p:nvSpPr>
          <p:cNvPr id="526" name="Google Shape;52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27" name="Google Shape;527;p47"/>
          <p:cNvPicPr preferRelativeResize="0"/>
          <p:nvPr/>
        </p:nvPicPr>
        <p:blipFill rotWithShape="1">
          <a:blip r:embed="rId3">
            <a:alphaModFix/>
          </a:blip>
          <a:srcRect b="0" l="0" r="0" t="0"/>
          <a:stretch/>
        </p:blipFill>
        <p:spPr>
          <a:xfrm>
            <a:off x="3517045" y="798725"/>
            <a:ext cx="4374357" cy="707399"/>
          </a:xfrm>
          <a:prstGeom prst="rect">
            <a:avLst/>
          </a:prstGeom>
          <a:noFill/>
          <a:ln>
            <a:noFill/>
          </a:ln>
        </p:spPr>
      </p:pic>
      <p:pic>
        <p:nvPicPr>
          <p:cNvPr id="528" name="Google Shape;528;p47"/>
          <p:cNvPicPr preferRelativeResize="0"/>
          <p:nvPr/>
        </p:nvPicPr>
        <p:blipFill rotWithShape="1">
          <a:blip r:embed="rId4">
            <a:alphaModFix/>
          </a:blip>
          <a:srcRect b="0" l="0" r="0" t="0"/>
          <a:stretch/>
        </p:blipFill>
        <p:spPr>
          <a:xfrm>
            <a:off x="3517045" y="2026375"/>
            <a:ext cx="3327015" cy="406195"/>
          </a:xfrm>
          <a:prstGeom prst="rect">
            <a:avLst/>
          </a:prstGeom>
          <a:noFill/>
          <a:ln>
            <a:noFill/>
          </a:ln>
        </p:spPr>
      </p:pic>
      <p:pic>
        <p:nvPicPr>
          <p:cNvPr id="529" name="Google Shape;529;p47"/>
          <p:cNvPicPr preferRelativeResize="0"/>
          <p:nvPr/>
        </p:nvPicPr>
        <p:blipFill rotWithShape="1">
          <a:blip r:embed="rId5">
            <a:alphaModFix/>
          </a:blip>
          <a:srcRect b="0" l="0" r="0" t="0"/>
          <a:stretch/>
        </p:blipFill>
        <p:spPr>
          <a:xfrm>
            <a:off x="3517044" y="2722946"/>
            <a:ext cx="3327015" cy="406195"/>
          </a:xfrm>
          <a:prstGeom prst="rect">
            <a:avLst/>
          </a:prstGeom>
          <a:noFill/>
          <a:ln>
            <a:noFill/>
          </a:ln>
        </p:spPr>
      </p:pic>
      <p:sp>
        <p:nvSpPr>
          <p:cNvPr id="530" name="Google Shape;530;p47"/>
          <p:cNvSpPr txBox="1"/>
          <p:nvPr/>
        </p:nvSpPr>
        <p:spPr>
          <a:xfrm>
            <a:off x="3539612" y="2439258"/>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New Roman"/>
                <a:ea typeface="Times New Roman"/>
                <a:cs typeface="Times New Roman"/>
                <a:sym typeface="Times New Roman"/>
              </a:rPr>
              <a:t>WRQ format</a:t>
            </a:r>
            <a:endParaRPr b="1" i="0" sz="1050" u="none" cap="none" strike="noStrike">
              <a:solidFill>
                <a:srgbClr val="000000"/>
              </a:solidFill>
              <a:latin typeface="Arial"/>
              <a:ea typeface="Arial"/>
              <a:cs typeface="Arial"/>
              <a:sym typeface="Arial"/>
            </a:endParaRPr>
          </a:p>
        </p:txBody>
      </p:sp>
      <p:sp>
        <p:nvSpPr>
          <p:cNvPr id="531" name="Google Shape;531;p47"/>
          <p:cNvSpPr txBox="1"/>
          <p:nvPr/>
        </p:nvSpPr>
        <p:spPr>
          <a:xfrm>
            <a:off x="3569107" y="1711081"/>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New Roman"/>
                <a:ea typeface="Times New Roman"/>
                <a:cs typeface="Times New Roman"/>
                <a:sym typeface="Times New Roman"/>
              </a:rPr>
              <a:t>RRQ format</a:t>
            </a:r>
            <a:endParaRPr b="1" i="0" sz="1050" u="none" cap="none" strike="noStrike">
              <a:solidFill>
                <a:srgbClr val="000000"/>
              </a:solidFill>
              <a:latin typeface="Arial"/>
              <a:ea typeface="Arial"/>
              <a:cs typeface="Arial"/>
              <a:sym typeface="Arial"/>
            </a:endParaRPr>
          </a:p>
        </p:txBody>
      </p:sp>
      <p:pic>
        <p:nvPicPr>
          <p:cNvPr id="532" name="Google Shape;532;p47"/>
          <p:cNvPicPr preferRelativeResize="0"/>
          <p:nvPr/>
        </p:nvPicPr>
        <p:blipFill rotWithShape="1">
          <a:blip r:embed="rId6">
            <a:alphaModFix/>
          </a:blip>
          <a:srcRect b="0" l="0" r="0" t="0"/>
          <a:stretch/>
        </p:blipFill>
        <p:spPr>
          <a:xfrm>
            <a:off x="3539612" y="3596896"/>
            <a:ext cx="3327018" cy="406195"/>
          </a:xfrm>
          <a:prstGeom prst="rect">
            <a:avLst/>
          </a:prstGeom>
          <a:noFill/>
          <a:ln>
            <a:noFill/>
          </a:ln>
        </p:spPr>
      </p:pic>
      <p:sp>
        <p:nvSpPr>
          <p:cNvPr id="533" name="Google Shape;533;p47"/>
          <p:cNvSpPr txBox="1"/>
          <p:nvPr/>
        </p:nvSpPr>
        <p:spPr>
          <a:xfrm>
            <a:off x="3539612" y="3243197"/>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New Roman"/>
                <a:ea typeface="Times New Roman"/>
                <a:cs typeface="Times New Roman"/>
                <a:sym typeface="Times New Roman"/>
              </a:rPr>
              <a:t>Data format</a:t>
            </a:r>
            <a:endParaRPr b="1" i="0" sz="1050" u="none" cap="none" strike="noStrike">
              <a:solidFill>
                <a:srgbClr val="000000"/>
              </a:solidFill>
              <a:latin typeface="Arial"/>
              <a:ea typeface="Arial"/>
              <a:cs typeface="Arial"/>
              <a:sym typeface="Arial"/>
            </a:endParaRPr>
          </a:p>
        </p:txBody>
      </p:sp>
      <p:pic>
        <p:nvPicPr>
          <p:cNvPr id="534" name="Google Shape;534;p47"/>
          <p:cNvPicPr preferRelativeResize="0"/>
          <p:nvPr/>
        </p:nvPicPr>
        <p:blipFill rotWithShape="1">
          <a:blip r:embed="rId7">
            <a:alphaModFix/>
          </a:blip>
          <a:srcRect b="0" l="0" r="0" t="0"/>
          <a:stretch/>
        </p:blipFill>
        <p:spPr>
          <a:xfrm>
            <a:off x="3517044" y="4470846"/>
            <a:ext cx="1454119" cy="414042"/>
          </a:xfrm>
          <a:prstGeom prst="rect">
            <a:avLst/>
          </a:prstGeom>
          <a:noFill/>
          <a:ln>
            <a:noFill/>
          </a:ln>
        </p:spPr>
      </p:pic>
      <p:sp>
        <p:nvSpPr>
          <p:cNvPr id="535" name="Google Shape;535;p47"/>
          <p:cNvSpPr txBox="1"/>
          <p:nvPr/>
        </p:nvSpPr>
        <p:spPr>
          <a:xfrm>
            <a:off x="3539612" y="4102784"/>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New Roman"/>
                <a:ea typeface="Times New Roman"/>
                <a:cs typeface="Times New Roman"/>
                <a:sym typeface="Times New Roman"/>
              </a:rPr>
              <a:t>ACK format</a:t>
            </a:r>
            <a:endParaRPr b="1" i="0" sz="1050" u="none" cap="none" strike="noStrike">
              <a:solidFill>
                <a:srgbClr val="000000"/>
              </a:solidFill>
              <a:latin typeface="Arial"/>
              <a:ea typeface="Arial"/>
              <a:cs typeface="Arial"/>
              <a:sym typeface="Arial"/>
            </a:endParaRPr>
          </a:p>
        </p:txBody>
      </p:sp>
      <p:pic>
        <p:nvPicPr>
          <p:cNvPr id="536" name="Google Shape;536;p47"/>
          <p:cNvPicPr preferRelativeResize="0"/>
          <p:nvPr/>
        </p:nvPicPr>
        <p:blipFill rotWithShape="1">
          <a:blip r:embed="rId8">
            <a:alphaModFix/>
          </a:blip>
          <a:srcRect b="0" l="0" r="0" t="0"/>
          <a:stretch/>
        </p:blipFill>
        <p:spPr>
          <a:xfrm>
            <a:off x="5484960" y="4457908"/>
            <a:ext cx="2763339" cy="410617"/>
          </a:xfrm>
          <a:prstGeom prst="rect">
            <a:avLst/>
          </a:prstGeom>
          <a:noFill/>
          <a:ln>
            <a:noFill/>
          </a:ln>
        </p:spPr>
      </p:pic>
      <p:sp>
        <p:nvSpPr>
          <p:cNvPr id="537" name="Google Shape;537;p47"/>
          <p:cNvSpPr txBox="1"/>
          <p:nvPr/>
        </p:nvSpPr>
        <p:spPr>
          <a:xfrm>
            <a:off x="5484960" y="4162662"/>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Times New Roman"/>
                <a:ea typeface="Times New Roman"/>
                <a:cs typeface="Times New Roman"/>
                <a:sym typeface="Times New Roman"/>
              </a:rPr>
              <a:t>Error format</a:t>
            </a:r>
            <a:endParaRPr b="1" i="0" sz="1050" u="none" cap="none" strike="noStrike">
              <a:solidFill>
                <a:srgbClr val="000000"/>
              </a:solidFill>
              <a:latin typeface="Arial"/>
              <a:ea typeface="Arial"/>
              <a:cs typeface="Arial"/>
              <a:sym typeface="Arial"/>
            </a:endParaRPr>
          </a:p>
        </p:txBody>
      </p:sp>
      <p:pic>
        <p:nvPicPr>
          <p:cNvPr id="538" name="Google Shape;538;p47"/>
          <p:cNvPicPr preferRelativeResize="0"/>
          <p:nvPr/>
        </p:nvPicPr>
        <p:blipFill rotWithShape="1">
          <a:blip r:embed="rId9">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44" name="Google Shape;544;p48"/>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545" name="Google Shape;545;p48"/>
          <p:cNvPicPr preferRelativeResize="0"/>
          <p:nvPr/>
        </p:nvPicPr>
        <p:blipFill rotWithShape="1">
          <a:blip r:embed="rId4">
            <a:alphaModFix/>
          </a:blip>
          <a:srcRect b="0" l="0" r="0" t="0"/>
          <a:stretch/>
        </p:blipFill>
        <p:spPr>
          <a:xfrm>
            <a:off x="331838" y="566062"/>
            <a:ext cx="2727472" cy="2062316"/>
          </a:xfrm>
          <a:prstGeom prst="rect">
            <a:avLst/>
          </a:prstGeom>
          <a:noFill/>
          <a:ln>
            <a:noFill/>
          </a:ln>
        </p:spPr>
      </p:pic>
      <p:sp>
        <p:nvSpPr>
          <p:cNvPr id="546" name="Google Shape;546;p48"/>
          <p:cNvSpPr txBox="1"/>
          <p:nvPr/>
        </p:nvSpPr>
        <p:spPr>
          <a:xfrm>
            <a:off x="398206" y="289063"/>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ambria"/>
                <a:ea typeface="Cambria"/>
                <a:cs typeface="Cambria"/>
                <a:sym typeface="Cambria"/>
              </a:rPr>
              <a:t>Error numbers and their meanings</a:t>
            </a:r>
            <a:endParaRPr b="1" i="0" sz="1200" u="none" cap="none" strike="noStrike">
              <a:solidFill>
                <a:srgbClr val="000000"/>
              </a:solidFill>
              <a:latin typeface="Cambria"/>
              <a:ea typeface="Cambria"/>
              <a:cs typeface="Cambria"/>
              <a:sym typeface="Cambria"/>
            </a:endParaRPr>
          </a:p>
        </p:txBody>
      </p:sp>
      <p:pic>
        <p:nvPicPr>
          <p:cNvPr id="547" name="Google Shape;547;p48"/>
          <p:cNvPicPr preferRelativeResize="0"/>
          <p:nvPr/>
        </p:nvPicPr>
        <p:blipFill rotWithShape="1">
          <a:blip r:embed="rId5">
            <a:alphaModFix/>
          </a:blip>
          <a:srcRect b="0" l="0" r="0" t="0"/>
          <a:stretch/>
        </p:blipFill>
        <p:spPr>
          <a:xfrm>
            <a:off x="3579523" y="771038"/>
            <a:ext cx="4018935" cy="1652364"/>
          </a:xfrm>
          <a:prstGeom prst="rect">
            <a:avLst/>
          </a:prstGeom>
          <a:noFill/>
          <a:ln>
            <a:noFill/>
          </a:ln>
        </p:spPr>
      </p:pic>
      <p:sp>
        <p:nvSpPr>
          <p:cNvPr id="548" name="Google Shape;548;p48"/>
          <p:cNvSpPr txBox="1"/>
          <p:nvPr/>
        </p:nvSpPr>
        <p:spPr>
          <a:xfrm>
            <a:off x="3658582" y="313404"/>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ambria"/>
                <a:ea typeface="Cambria"/>
                <a:cs typeface="Cambria"/>
                <a:sym typeface="Cambria"/>
              </a:rPr>
              <a:t>Connection establishment</a:t>
            </a:r>
            <a:endParaRPr b="1" i="0" sz="1200" u="none" cap="none" strike="noStrike">
              <a:solidFill>
                <a:srgbClr val="000000"/>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Tahoma"/>
                <a:ea typeface="Tahoma"/>
                <a:cs typeface="Tahoma"/>
                <a:sym typeface="Tahoma"/>
              </a:rPr>
              <a:t>TCP/IP Protocol Suite</a:t>
            </a:r>
            <a:endParaRPr/>
          </a:p>
        </p:txBody>
      </p:sp>
      <p:sp>
        <p:nvSpPr>
          <p:cNvPr id="555" name="Google Shape;555;p4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56" name="Google Shape;556;p49"/>
          <p:cNvSpPr txBox="1"/>
          <p:nvPr/>
        </p:nvSpPr>
        <p:spPr>
          <a:xfrm>
            <a:off x="1450872" y="648858"/>
            <a:ext cx="42862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accent2"/>
                </a:solidFill>
                <a:latin typeface="Cambria"/>
                <a:ea typeface="Cambria"/>
                <a:cs typeface="Cambria"/>
                <a:sym typeface="Cambria"/>
              </a:rPr>
              <a:t>  </a:t>
            </a:r>
            <a:r>
              <a:rPr b="1" i="0" lang="en-US" sz="1000" u="none" cap="none" strike="noStrike">
                <a:solidFill>
                  <a:srgbClr val="000000"/>
                </a:solidFill>
                <a:latin typeface="Cambria"/>
                <a:ea typeface="Cambria"/>
                <a:cs typeface="Cambria"/>
                <a:sym typeface="Cambria"/>
              </a:rPr>
              <a:t>Server’s apprentice bug</a:t>
            </a:r>
            <a:endParaRPr/>
          </a:p>
        </p:txBody>
      </p:sp>
      <p:pic>
        <p:nvPicPr>
          <p:cNvPr id="557" name="Google Shape;557;p49"/>
          <p:cNvPicPr preferRelativeResize="0"/>
          <p:nvPr/>
        </p:nvPicPr>
        <p:blipFill rotWithShape="1">
          <a:blip r:embed="rId3">
            <a:alphaModFix/>
          </a:blip>
          <a:srcRect b="0" l="0" r="0" t="0"/>
          <a:stretch/>
        </p:blipFill>
        <p:spPr>
          <a:xfrm>
            <a:off x="702393" y="1057505"/>
            <a:ext cx="3738909" cy="3028490"/>
          </a:xfrm>
          <a:prstGeom prst="rect">
            <a:avLst/>
          </a:prstGeom>
          <a:noFill/>
          <a:ln>
            <a:noFill/>
          </a:ln>
        </p:spPr>
      </p:pic>
      <p:pic>
        <p:nvPicPr>
          <p:cNvPr id="558" name="Google Shape;558;p4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559" name="Google Shape;559;p49"/>
          <p:cNvSpPr txBox="1"/>
          <p:nvPr/>
        </p:nvSpPr>
        <p:spPr>
          <a:xfrm>
            <a:off x="5534609" y="839465"/>
            <a:ext cx="240739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Cambria"/>
                <a:ea typeface="Cambria"/>
                <a:cs typeface="Cambria"/>
                <a:sym typeface="Cambria"/>
              </a:rPr>
              <a:t>UDP port numbers used by TFTP</a:t>
            </a:r>
            <a:endParaRPr/>
          </a:p>
        </p:txBody>
      </p:sp>
      <p:pic>
        <p:nvPicPr>
          <p:cNvPr id="560" name="Google Shape;560;p49"/>
          <p:cNvPicPr preferRelativeResize="0"/>
          <p:nvPr/>
        </p:nvPicPr>
        <p:blipFill rotWithShape="1">
          <a:blip r:embed="rId5">
            <a:alphaModFix/>
          </a:blip>
          <a:srcRect b="0" l="0" r="0" t="0"/>
          <a:stretch/>
        </p:blipFill>
        <p:spPr>
          <a:xfrm>
            <a:off x="5185585" y="1302994"/>
            <a:ext cx="2903590" cy="628599"/>
          </a:xfrm>
          <a:prstGeom prst="rect">
            <a:avLst/>
          </a:prstGeom>
          <a:noFill/>
          <a:ln>
            <a:noFill/>
          </a:ln>
        </p:spPr>
      </p:pic>
      <p:pic>
        <p:nvPicPr>
          <p:cNvPr id="561" name="Google Shape;561;p49"/>
          <p:cNvPicPr preferRelativeResize="0"/>
          <p:nvPr/>
        </p:nvPicPr>
        <p:blipFill rotWithShape="1">
          <a:blip r:embed="rId6">
            <a:alphaModFix/>
          </a:blip>
          <a:srcRect b="0" l="0" r="0" t="0"/>
          <a:stretch/>
        </p:blipFill>
        <p:spPr>
          <a:xfrm>
            <a:off x="5185585" y="2213592"/>
            <a:ext cx="2903590" cy="631273"/>
          </a:xfrm>
          <a:prstGeom prst="rect">
            <a:avLst/>
          </a:prstGeom>
          <a:noFill/>
          <a:ln>
            <a:noFill/>
          </a:ln>
        </p:spPr>
      </p:pic>
      <p:pic>
        <p:nvPicPr>
          <p:cNvPr id="562" name="Google Shape;562;p49"/>
          <p:cNvPicPr preferRelativeResize="0"/>
          <p:nvPr/>
        </p:nvPicPr>
        <p:blipFill rotWithShape="1">
          <a:blip r:embed="rId7">
            <a:alphaModFix/>
          </a:blip>
          <a:srcRect b="0" l="0" r="0" t="0"/>
          <a:stretch/>
        </p:blipFill>
        <p:spPr>
          <a:xfrm>
            <a:off x="5185585" y="3181436"/>
            <a:ext cx="2903590" cy="5015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2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2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2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2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txBox="1"/>
          <p:nvPr>
            <p:ph type="title"/>
          </p:nvPr>
        </p:nvSpPr>
        <p:spPr>
          <a:xfrm>
            <a:off x="311700" y="158129"/>
            <a:ext cx="8520600" cy="52266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Namespace</a:t>
            </a:r>
            <a:endParaRPr/>
          </a:p>
        </p:txBody>
      </p:sp>
      <p:sp>
        <p:nvSpPr>
          <p:cNvPr id="101" name="Google Shape;101;p5"/>
          <p:cNvSpPr txBox="1"/>
          <p:nvPr>
            <p:ph idx="1" type="body"/>
          </p:nvPr>
        </p:nvSpPr>
        <p:spPr>
          <a:xfrm>
            <a:off x="311700" y="827632"/>
            <a:ext cx="8520600" cy="3741393"/>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Maps the address to the unique names. </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Organized in two ways flat or hierarchical.</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Flat Name Space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Name is assigned to an address, name is the sequence of characters without structures. </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Disadvantage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Cannot used in large system.</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Centrally controlled to avoid ambiguity and duplications.</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Hierarchical Name Space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Each name is made up of several parts.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First part – nature of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Second part – name of an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Third part – departments in the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Namespace can be decentralized.</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Suffixes (or prefixes) are added to the name that defines the host or system.</a:t>
            </a:r>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p:txBody>
      </p:sp>
      <p:sp>
        <p:nvSpPr>
          <p:cNvPr id="102" name="Google Shape;10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3" name="Google Shape;103;p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0"/>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Tahoma"/>
                <a:ea typeface="Tahoma"/>
                <a:cs typeface="Tahoma"/>
                <a:sym typeface="Tahoma"/>
              </a:rPr>
              <a:t>TCP/IP Protocol Suite</a:t>
            </a:r>
            <a:endParaRPr/>
          </a:p>
        </p:txBody>
      </p:sp>
      <p:sp>
        <p:nvSpPr>
          <p:cNvPr id="569" name="Google Shape;569;p5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70" name="Google Shape;570;p50"/>
          <p:cNvSpPr txBox="1"/>
          <p:nvPr/>
        </p:nvSpPr>
        <p:spPr>
          <a:xfrm>
            <a:off x="1885950" y="67866"/>
            <a:ext cx="42862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chemeClr val="accent2"/>
                </a:solidFill>
                <a:latin typeface="Times New Roman"/>
                <a:ea typeface="Times New Roman"/>
                <a:cs typeface="Times New Roman"/>
                <a:sym typeface="Times New Roman"/>
              </a:rPr>
              <a:t> </a:t>
            </a:r>
            <a:r>
              <a:rPr b="1" i="0" lang="en-US" sz="1050" u="none" cap="none" strike="noStrike">
                <a:solidFill>
                  <a:srgbClr val="000000"/>
                </a:solidFill>
                <a:latin typeface="Times New Roman"/>
                <a:ea typeface="Times New Roman"/>
                <a:cs typeface="Times New Roman"/>
                <a:sym typeface="Times New Roman"/>
              </a:rPr>
              <a:t>TFTP example</a:t>
            </a:r>
            <a:endParaRPr/>
          </a:p>
        </p:txBody>
      </p:sp>
      <p:pic>
        <p:nvPicPr>
          <p:cNvPr id="571" name="Google Shape;571;p50"/>
          <p:cNvPicPr preferRelativeResize="0"/>
          <p:nvPr/>
        </p:nvPicPr>
        <p:blipFill rotWithShape="1">
          <a:blip r:embed="rId3">
            <a:alphaModFix/>
          </a:blip>
          <a:srcRect b="0" l="0" r="0" t="0"/>
          <a:stretch/>
        </p:blipFill>
        <p:spPr>
          <a:xfrm>
            <a:off x="2339578" y="571500"/>
            <a:ext cx="4024313" cy="4087416"/>
          </a:xfrm>
          <a:prstGeom prst="rect">
            <a:avLst/>
          </a:prstGeom>
          <a:noFill/>
          <a:ln>
            <a:noFill/>
          </a:ln>
        </p:spPr>
      </p:pic>
      <p:pic>
        <p:nvPicPr>
          <p:cNvPr id="572" name="Google Shape;572;p50"/>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idx="11" type="ftr"/>
          </p:nvPr>
        </p:nvSpPr>
        <p:spPr>
          <a:xfrm>
            <a:off x="-1631682"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Tahoma"/>
                <a:ea typeface="Tahoma"/>
                <a:cs typeface="Tahoma"/>
                <a:sym typeface="Tahoma"/>
              </a:rPr>
              <a:t>TCP/IP Protocol Suite</a:t>
            </a:r>
            <a:endParaRPr/>
          </a:p>
        </p:txBody>
      </p:sp>
      <p:sp>
        <p:nvSpPr>
          <p:cNvPr id="579" name="Google Shape;579;p51"/>
          <p:cNvSpPr txBox="1"/>
          <p:nvPr>
            <p:ph idx="12" type="sldNum"/>
          </p:nvPr>
        </p:nvSpPr>
        <p:spPr>
          <a:xfrm>
            <a:off x="5334268"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80" name="Google Shape;580;p51"/>
          <p:cNvSpPr txBox="1"/>
          <p:nvPr/>
        </p:nvSpPr>
        <p:spPr>
          <a:xfrm>
            <a:off x="3501225" y="601295"/>
            <a:ext cx="42862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accent2"/>
                </a:solidFill>
                <a:latin typeface="Cambria"/>
                <a:ea typeface="Cambria"/>
                <a:cs typeface="Cambria"/>
                <a:sym typeface="Cambria"/>
              </a:rPr>
              <a:t>   </a:t>
            </a:r>
            <a:r>
              <a:rPr b="1" i="0" lang="en-US" sz="1200" u="none" cap="none" strike="noStrike">
                <a:solidFill>
                  <a:srgbClr val="000000"/>
                </a:solidFill>
                <a:latin typeface="Cambria"/>
                <a:ea typeface="Cambria"/>
                <a:cs typeface="Cambria"/>
                <a:sym typeface="Cambria"/>
              </a:rPr>
              <a:t>Use of TFTP with DHCP</a:t>
            </a:r>
            <a:endParaRPr/>
          </a:p>
        </p:txBody>
      </p:sp>
      <p:pic>
        <p:nvPicPr>
          <p:cNvPr id="581" name="Google Shape;581;p51"/>
          <p:cNvPicPr preferRelativeResize="0"/>
          <p:nvPr/>
        </p:nvPicPr>
        <p:blipFill rotWithShape="1">
          <a:blip r:embed="rId3">
            <a:alphaModFix/>
          </a:blip>
          <a:srcRect b="0" l="0" r="0" t="0"/>
          <a:stretch/>
        </p:blipFill>
        <p:spPr>
          <a:xfrm>
            <a:off x="291178" y="1128712"/>
            <a:ext cx="5087540" cy="2928938"/>
          </a:xfrm>
          <a:prstGeom prst="rect">
            <a:avLst/>
          </a:prstGeom>
          <a:noFill/>
          <a:ln>
            <a:noFill/>
          </a:ln>
        </p:spPr>
      </p:pic>
      <p:pic>
        <p:nvPicPr>
          <p:cNvPr id="582" name="Google Shape;582;p51"/>
          <p:cNvPicPr preferRelativeResize="0"/>
          <p:nvPr/>
        </p:nvPicPr>
        <p:blipFill rotWithShape="1">
          <a:blip r:embed="rId4">
            <a:alphaModFix/>
          </a:blip>
          <a:srcRect b="0" l="0" r="0" t="0"/>
          <a:stretch/>
        </p:blipFill>
        <p:spPr>
          <a:xfrm>
            <a:off x="1331784" y="2400300"/>
            <a:ext cx="3132534" cy="219075"/>
          </a:xfrm>
          <a:prstGeom prst="rect">
            <a:avLst/>
          </a:prstGeom>
          <a:noFill/>
          <a:ln>
            <a:noFill/>
          </a:ln>
        </p:spPr>
      </p:pic>
      <p:pic>
        <p:nvPicPr>
          <p:cNvPr id="583" name="Google Shape;583;p51"/>
          <p:cNvPicPr preferRelativeResize="0"/>
          <p:nvPr/>
        </p:nvPicPr>
        <p:blipFill rotWithShape="1">
          <a:blip r:embed="rId5">
            <a:alphaModFix/>
          </a:blip>
          <a:srcRect b="0" l="0" r="0" t="0"/>
          <a:stretch/>
        </p:blipFill>
        <p:spPr>
          <a:xfrm>
            <a:off x="1290112" y="2633662"/>
            <a:ext cx="3174206" cy="223838"/>
          </a:xfrm>
          <a:prstGeom prst="rect">
            <a:avLst/>
          </a:prstGeom>
          <a:noFill/>
          <a:ln>
            <a:noFill/>
          </a:ln>
        </p:spPr>
      </p:pic>
      <p:pic>
        <p:nvPicPr>
          <p:cNvPr id="584" name="Google Shape;584;p51"/>
          <p:cNvPicPr preferRelativeResize="0"/>
          <p:nvPr/>
        </p:nvPicPr>
        <p:blipFill rotWithShape="1">
          <a:blip r:embed="rId6">
            <a:alphaModFix/>
          </a:blip>
          <a:srcRect b="0" l="0" r="0" t="0"/>
          <a:stretch/>
        </p:blipFill>
        <p:spPr>
          <a:xfrm>
            <a:off x="749568" y="2800350"/>
            <a:ext cx="226219" cy="760810"/>
          </a:xfrm>
          <a:prstGeom prst="rect">
            <a:avLst/>
          </a:prstGeom>
          <a:noFill/>
          <a:ln>
            <a:noFill/>
          </a:ln>
        </p:spPr>
      </p:pic>
      <p:pic>
        <p:nvPicPr>
          <p:cNvPr id="585" name="Google Shape;585;p51"/>
          <p:cNvPicPr preferRelativeResize="0"/>
          <p:nvPr/>
        </p:nvPicPr>
        <p:blipFill rotWithShape="1">
          <a:blip r:embed="rId7">
            <a:alphaModFix/>
          </a:blip>
          <a:srcRect b="0" l="0" r="0" t="0"/>
          <a:stretch/>
        </p:blipFill>
        <p:spPr>
          <a:xfrm>
            <a:off x="1317496" y="3605212"/>
            <a:ext cx="3146822" cy="223838"/>
          </a:xfrm>
          <a:prstGeom prst="rect">
            <a:avLst/>
          </a:prstGeom>
          <a:noFill/>
          <a:ln>
            <a:noFill/>
          </a:ln>
        </p:spPr>
      </p:pic>
      <p:pic>
        <p:nvPicPr>
          <p:cNvPr id="586" name="Google Shape;586;p51"/>
          <p:cNvPicPr preferRelativeResize="0"/>
          <p:nvPr/>
        </p:nvPicPr>
        <p:blipFill rotWithShape="1">
          <a:blip r:embed="rId8">
            <a:alphaModFix/>
          </a:blip>
          <a:srcRect b="0" l="0" r="0" t="0"/>
          <a:stretch/>
        </p:blipFill>
        <p:spPr>
          <a:xfrm>
            <a:off x="1347262" y="3829050"/>
            <a:ext cx="3174206" cy="217885"/>
          </a:xfrm>
          <a:prstGeom prst="rect">
            <a:avLst/>
          </a:prstGeom>
          <a:noFill/>
          <a:ln>
            <a:noFill/>
          </a:ln>
        </p:spPr>
      </p:pic>
      <p:pic>
        <p:nvPicPr>
          <p:cNvPr id="587" name="Google Shape;587;p51"/>
          <p:cNvPicPr preferRelativeResize="0"/>
          <p:nvPr/>
        </p:nvPicPr>
        <p:blipFill rotWithShape="1">
          <a:blip r:embed="rId9">
            <a:alphaModFix/>
          </a:blip>
          <a:srcRect b="0" l="0" r="0" t="0"/>
          <a:stretch/>
        </p:blipFill>
        <p:spPr>
          <a:xfrm>
            <a:off x="8089175" y="101825"/>
            <a:ext cx="934101" cy="518950"/>
          </a:xfrm>
          <a:prstGeom prst="rect">
            <a:avLst/>
          </a:prstGeom>
          <a:noFill/>
          <a:ln>
            <a:noFill/>
          </a:ln>
        </p:spPr>
      </p:pic>
      <p:sp>
        <p:nvSpPr>
          <p:cNvPr id="588" name="Google Shape;588;p51"/>
          <p:cNvSpPr txBox="1"/>
          <p:nvPr/>
        </p:nvSpPr>
        <p:spPr>
          <a:xfrm>
            <a:off x="5463252" y="597591"/>
            <a:ext cx="3560024" cy="421307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 can be used to initialize devices such as bridges or routers.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Its main application is with the DHCP.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TFTP requires only a small amount of memory and uses only the services of UDP and IP.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 can easily be configured in ROM (or PROM).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When the station is powered on, TFTP will be connected to a server and can download the configuration files from there.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The powered-on station uses the DHCP client to get the name of the configuration file from the DHCP server. </a:t>
            </a:r>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The station then passes the name of the file to the TFTP client to get the contents of the configuration file from the TFTP server.</a:t>
            </a:r>
            <a:endParaRPr b="0" i="0" sz="1200" u="none" cap="none" strike="noStrike">
              <a:solidFill>
                <a:srgbClr val="0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2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2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2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2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2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WWW Architecture</a:t>
            </a:r>
            <a:endParaRPr sz="4000"/>
          </a:p>
        </p:txBody>
      </p:sp>
      <p:sp>
        <p:nvSpPr>
          <p:cNvPr id="594" name="Google Shape;594;p5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595" name="Google Shape;59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96" name="Google Shape;596;p5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WWW Architecture</a:t>
            </a:r>
            <a:endParaRPr sz="3200"/>
          </a:p>
        </p:txBody>
      </p:sp>
      <p:sp>
        <p:nvSpPr>
          <p:cNvPr id="602" name="Google Shape;602;p5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000000"/>
                </a:solidFill>
                <a:latin typeface="Cambria"/>
                <a:ea typeface="Cambria"/>
                <a:cs typeface="Cambria"/>
                <a:sym typeface="Cambria"/>
              </a:rPr>
              <a:t>WWW is a networked information system (repository of information) and it provides distributed client-server service, in which a client using a browser can access a service using a server.</a:t>
            </a:r>
            <a:endParaRPr/>
          </a:p>
          <a:p>
            <a:pPr indent="-317500" lvl="1" marL="914400" rtl="0" algn="l">
              <a:lnSpc>
                <a:spcPct val="115000"/>
              </a:lnSpc>
              <a:spcBef>
                <a:spcPts val="160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Sites</a:t>
            </a:r>
            <a:endParaRPr/>
          </a:p>
          <a:p>
            <a:pPr indent="-317500" lvl="1" marL="914400" rtl="0" algn="l">
              <a:lnSpc>
                <a:spcPct val="115000"/>
              </a:lnSpc>
              <a:spcBef>
                <a:spcPts val="160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pages (simple /  composite)</a:t>
            </a:r>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a:p>
            <a:pPr indent="-228600" lvl="0" marL="457200" rtl="0" algn="l">
              <a:lnSpc>
                <a:spcPct val="115000"/>
              </a:lnSpc>
              <a:spcBef>
                <a:spcPts val="160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a:p>
            <a:pPr indent="0" lvl="0" marL="457200" rtl="0" algn="l">
              <a:lnSpc>
                <a:spcPct val="115000"/>
              </a:lnSpc>
              <a:spcBef>
                <a:spcPts val="1600"/>
              </a:spcBef>
              <a:spcAft>
                <a:spcPts val="0"/>
              </a:spcAft>
              <a:buSzPts val="1800"/>
              <a:buNone/>
            </a:pPr>
            <a:r>
              <a:t/>
            </a:r>
            <a:endParaRPr sz="1400">
              <a:solidFill>
                <a:srgbClr val="000000"/>
              </a:solidFill>
              <a:latin typeface="Cambria"/>
              <a:ea typeface="Cambria"/>
              <a:cs typeface="Cambria"/>
              <a:sym typeface="Cambria"/>
            </a:endParaRPr>
          </a:p>
          <a:p>
            <a:pPr indent="0" lvl="0" marL="0" rtl="0" algn="l">
              <a:lnSpc>
                <a:spcPct val="115000"/>
              </a:lnSpc>
              <a:spcBef>
                <a:spcPts val="1600"/>
              </a:spcBef>
              <a:spcAft>
                <a:spcPts val="1600"/>
              </a:spcAft>
              <a:buSzPts val="1800"/>
              <a:buNone/>
            </a:pPr>
            <a:r>
              <a:t/>
            </a:r>
            <a:endParaRPr sz="1400">
              <a:latin typeface="Cambria"/>
              <a:ea typeface="Cambria"/>
              <a:cs typeface="Cambria"/>
              <a:sym typeface="Cambria"/>
            </a:endParaRPr>
          </a:p>
        </p:txBody>
      </p:sp>
      <p:sp>
        <p:nvSpPr>
          <p:cNvPr id="603" name="Google Shape;60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604" name="Google Shape;604;p53"/>
          <p:cNvGrpSpPr/>
          <p:nvPr/>
        </p:nvGrpSpPr>
        <p:grpSpPr>
          <a:xfrm>
            <a:off x="1328192" y="3290276"/>
            <a:ext cx="5867400" cy="1066800"/>
            <a:chOff x="1447800" y="4648200"/>
            <a:chExt cx="5867400" cy="1066800"/>
          </a:xfrm>
        </p:grpSpPr>
        <p:sp>
          <p:nvSpPr>
            <p:cNvPr id="605" name="Google Shape;605;p53"/>
            <p:cNvSpPr/>
            <p:nvPr/>
          </p:nvSpPr>
          <p:spPr>
            <a:xfrm>
              <a:off x="1447800" y="4724400"/>
              <a:ext cx="1295400" cy="990600"/>
            </a:xfrm>
            <a:prstGeom prst="rect">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Client</a:t>
              </a:r>
              <a:endParaRPr/>
            </a:p>
          </p:txBody>
        </p:sp>
        <p:sp>
          <p:nvSpPr>
            <p:cNvPr id="606" name="Google Shape;606;p53"/>
            <p:cNvSpPr/>
            <p:nvPr/>
          </p:nvSpPr>
          <p:spPr>
            <a:xfrm>
              <a:off x="6019800" y="4724400"/>
              <a:ext cx="1295400" cy="990600"/>
            </a:xfrm>
            <a:prstGeom prst="rect">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Server</a:t>
              </a:r>
              <a:endParaRPr/>
            </a:p>
          </p:txBody>
        </p:sp>
        <p:cxnSp>
          <p:nvCxnSpPr>
            <p:cNvPr id="607" name="Google Shape;607;p53"/>
            <p:cNvCxnSpPr/>
            <p:nvPr/>
          </p:nvCxnSpPr>
          <p:spPr>
            <a:xfrm>
              <a:off x="2743200" y="5029200"/>
              <a:ext cx="3276600" cy="1588"/>
            </a:xfrm>
            <a:prstGeom prst="straightConnector1">
              <a:avLst/>
            </a:prstGeom>
            <a:noFill/>
            <a:ln cap="flat" cmpd="sng" w="9525">
              <a:solidFill>
                <a:srgbClr val="EE6800"/>
              </a:solidFill>
              <a:prstDash val="solid"/>
              <a:round/>
              <a:headEnd len="sm" w="sm" type="none"/>
              <a:tailEnd len="med" w="med" type="stealth"/>
            </a:ln>
          </p:spPr>
        </p:cxnSp>
        <p:sp>
          <p:nvSpPr>
            <p:cNvPr id="608" name="Google Shape;608;p53"/>
            <p:cNvSpPr txBox="1"/>
            <p:nvPr/>
          </p:nvSpPr>
          <p:spPr>
            <a:xfrm>
              <a:off x="3505200" y="4648200"/>
              <a:ext cx="152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Request</a:t>
              </a:r>
              <a:endParaRPr/>
            </a:p>
          </p:txBody>
        </p:sp>
        <p:sp>
          <p:nvSpPr>
            <p:cNvPr id="609" name="Google Shape;609;p53"/>
            <p:cNvSpPr txBox="1"/>
            <p:nvPr/>
          </p:nvSpPr>
          <p:spPr>
            <a:xfrm>
              <a:off x="3429000" y="5257800"/>
              <a:ext cx="1295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Response</a:t>
              </a:r>
              <a:endParaRPr/>
            </a:p>
          </p:txBody>
        </p:sp>
        <p:cxnSp>
          <p:nvCxnSpPr>
            <p:cNvPr id="610" name="Google Shape;610;p53"/>
            <p:cNvCxnSpPr/>
            <p:nvPr/>
          </p:nvCxnSpPr>
          <p:spPr>
            <a:xfrm rot="10800000">
              <a:off x="2819400" y="5334000"/>
              <a:ext cx="3276600" cy="1588"/>
            </a:xfrm>
            <a:prstGeom prst="straightConnector1">
              <a:avLst/>
            </a:prstGeom>
            <a:noFill/>
            <a:ln cap="flat" cmpd="sng" w="9525">
              <a:solidFill>
                <a:srgbClr val="EE6800"/>
              </a:solidFill>
              <a:prstDash val="solid"/>
              <a:round/>
              <a:headEnd len="sm" w="sm" type="none"/>
              <a:tailEnd len="med" w="med" type="stealth"/>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Hypertext and Hypermedia</a:t>
            </a:r>
            <a:endParaRPr sz="3200"/>
          </a:p>
        </p:txBody>
      </p:sp>
      <p:sp>
        <p:nvSpPr>
          <p:cNvPr id="616" name="Google Shape;616;p5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Hypertext –creating a document that in turn refer to other document. In a hypertext document, a part of text can be defined as a link to another document.</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Hypermedia is a term applied to document that contains links to other textual document or documents containing graphics, video, or audio.</a:t>
            </a:r>
            <a:endParaRPr/>
          </a:p>
          <a:p>
            <a:pPr indent="-228600" lvl="0" marL="457200" rtl="0" algn="l">
              <a:lnSpc>
                <a:spcPct val="115000"/>
              </a:lnSpc>
              <a:spcBef>
                <a:spcPts val="0"/>
              </a:spcBef>
              <a:spcAft>
                <a:spcPts val="0"/>
              </a:spcAft>
              <a:buSzPts val="1800"/>
              <a:buNone/>
            </a:pPr>
            <a:r>
              <a:t/>
            </a:r>
            <a:endParaRPr/>
          </a:p>
        </p:txBody>
      </p:sp>
      <p:sp>
        <p:nvSpPr>
          <p:cNvPr id="617" name="Google Shape;61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Difference between Hypertext and Hypermedia (with Comparison Chart ..." id="618" name="Google Shape;618;p54"/>
          <p:cNvPicPr preferRelativeResize="0"/>
          <p:nvPr/>
        </p:nvPicPr>
        <p:blipFill rotWithShape="1">
          <a:blip r:embed="rId3">
            <a:alphaModFix/>
          </a:blip>
          <a:srcRect b="0" l="0" r="0" t="0"/>
          <a:stretch/>
        </p:blipFill>
        <p:spPr>
          <a:xfrm>
            <a:off x="840828" y="2475187"/>
            <a:ext cx="3983420" cy="123496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Client (Browser)</a:t>
            </a:r>
            <a:br>
              <a:rPr lang="en-US" sz="3200">
                <a:latin typeface="Cambria"/>
                <a:ea typeface="Cambria"/>
                <a:cs typeface="Cambria"/>
                <a:sym typeface="Cambria"/>
              </a:rPr>
            </a:br>
            <a:endParaRPr sz="3200"/>
          </a:p>
        </p:txBody>
      </p:sp>
      <p:sp>
        <p:nvSpPr>
          <p:cNvPr id="624" name="Google Shape;624;p5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is an application software that allows us to view and explore information on the web. User can request for any web page by just entering a URL into address bar.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browser can show text, audio, video, animation and more. It is the responsibility of a web browser to interpret text and commands contained in the web page.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variety of vendors offer commercial browsers that interpret and display a Web document, and all of them use nearly the same architecture. Each browser usually consists of three parts: </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controller – receives input from keyboard</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client protocol – access the document</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Interpreters – display document on screen</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625" name="Google Shape;62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Server</a:t>
            </a:r>
            <a:endParaRPr sz="3200"/>
          </a:p>
        </p:txBody>
      </p:sp>
      <p:sp>
        <p:nvSpPr>
          <p:cNvPr id="631" name="Google Shape;631;p5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site is collection of web pages while web server is a software that respond to the request for web resources.</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When client sends request for a web page, the web server search for the requested page if requested page is found then it will send it to client with an HTTP response.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If the requested web page is not found, web server will the send an HTTP response : Error 404 Not found.</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server can also become more efficient through multithreading or multiprocessing. In this case, a server can answer more than one request at a time.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Some popular Web servers include Apache and Microsoft Internet Information Server.</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632" name="Google Shape;63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Uniform Resource Locator (URL)</a:t>
            </a:r>
            <a:br>
              <a:rPr lang="en-US" sz="3200">
                <a:latin typeface="Cambria"/>
                <a:ea typeface="Cambria"/>
                <a:cs typeface="Cambria"/>
                <a:sym typeface="Cambria"/>
              </a:rPr>
            </a:br>
            <a:endParaRPr sz="3200"/>
          </a:p>
        </p:txBody>
      </p:sp>
      <p:sp>
        <p:nvSpPr>
          <p:cNvPr id="638" name="Google Shape;638;p5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URL (Uniform Resource Locator) is a unique identifier used to locate a resource on the internet. </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Protocol - client-server application program used to retrieve the document (http)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Host - domain name of the computer on which the information is located (www)</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Port – (optional) If the port is included, it is inserted between the host and the path, and it is separated from the host by a colon.</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Path - pathname of the file where the information is located. </a:t>
            </a:r>
            <a:endParaRPr/>
          </a:p>
          <a:p>
            <a:pPr indent="-228600" lvl="0" marL="457200" rtl="0" algn="l">
              <a:lnSpc>
                <a:spcPct val="115000"/>
              </a:lnSpc>
              <a:spcBef>
                <a:spcPts val="0"/>
              </a:spcBef>
              <a:spcAft>
                <a:spcPts val="0"/>
              </a:spcAft>
              <a:buSzPts val="1800"/>
              <a:buNone/>
            </a:pPr>
            <a:r>
              <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639" name="Google Shape;63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40" name="Google Shape;640;p57"/>
          <p:cNvPicPr preferRelativeResize="0"/>
          <p:nvPr/>
        </p:nvPicPr>
        <p:blipFill rotWithShape="1">
          <a:blip r:embed="rId3">
            <a:alphaModFix/>
          </a:blip>
          <a:srcRect b="0" l="0" r="0" t="0"/>
          <a:stretch/>
        </p:blipFill>
        <p:spPr>
          <a:xfrm>
            <a:off x="947737" y="1733931"/>
            <a:ext cx="7248525" cy="1200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Web Documents</a:t>
            </a:r>
            <a:endParaRPr sz="4000"/>
          </a:p>
        </p:txBody>
      </p:sp>
      <p:sp>
        <p:nvSpPr>
          <p:cNvPr id="646" name="Google Shape;646;p5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647" name="Google Shape;64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48" name="Google Shape;648;p58"/>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Static Documents</a:t>
            </a:r>
            <a:endParaRPr sz="3200"/>
          </a:p>
        </p:txBody>
      </p:sp>
      <p:sp>
        <p:nvSpPr>
          <p:cNvPr id="654" name="Google Shape;654;p5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author of a static document determines the contents at the time the document is written.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Since the contents do not change, each request for a static document results in exactly the same response.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Static documents are prepared using – HTML, XML, XSL, XHTML.</a:t>
            </a:r>
            <a:endParaRPr/>
          </a:p>
          <a:p>
            <a:pPr indent="-228600" lvl="0" marL="457200" rtl="0" algn="l">
              <a:lnSpc>
                <a:spcPct val="115000"/>
              </a:lnSpc>
              <a:spcBef>
                <a:spcPts val="0"/>
              </a:spcBef>
              <a:spcAft>
                <a:spcPts val="0"/>
              </a:spcAft>
              <a:buSzPts val="1800"/>
              <a:buNone/>
            </a:pPr>
            <a:r>
              <a:t/>
            </a:r>
            <a:endParaRPr/>
          </a:p>
        </p:txBody>
      </p:sp>
      <p:sp>
        <p:nvSpPr>
          <p:cNvPr id="655" name="Google Shape;65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56" name="Google Shape;656;p59"/>
          <p:cNvPicPr preferRelativeResize="0"/>
          <p:nvPr/>
        </p:nvPicPr>
        <p:blipFill rotWithShape="1">
          <a:blip r:embed="rId3">
            <a:alphaModFix/>
          </a:blip>
          <a:srcRect b="0" l="0" r="0" t="0"/>
          <a:stretch/>
        </p:blipFill>
        <p:spPr>
          <a:xfrm>
            <a:off x="1796284" y="2322786"/>
            <a:ext cx="3952875" cy="20101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311700" y="138000"/>
            <a:ext cx="8520600" cy="41598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Domain Name Space</a:t>
            </a:r>
            <a:endParaRPr/>
          </a:p>
        </p:txBody>
      </p:sp>
      <p:sp>
        <p:nvSpPr>
          <p:cNvPr id="109" name="Google Shape;109;p6"/>
          <p:cNvSpPr txBox="1"/>
          <p:nvPr>
            <p:ph idx="1" type="body"/>
          </p:nvPr>
        </p:nvSpPr>
        <p:spPr>
          <a:xfrm>
            <a:off x="4431836" y="760888"/>
            <a:ext cx="4400464" cy="3902329"/>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Hierarchical name space – DNS was designed.</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Names are defined in inverted tree structure with root at top. </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Tree have 128 levels – 0 (root) to 127.</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Label</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Each node in a tree has a label – max of 63 characters.</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Root label is a null string.</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Children node should have different labels that will ensure uniqueness in domain names.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Domain Name</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Full domain name is the sequence of labels separated by dots. </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Domain names read from nodes up to the root.</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Full domain name always ends in a null label.</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600">
              <a:latin typeface="Cambria"/>
              <a:ea typeface="Cambria"/>
              <a:cs typeface="Cambria"/>
              <a:sym typeface="Cambria"/>
            </a:endParaRPr>
          </a:p>
        </p:txBody>
      </p:sp>
      <p:sp>
        <p:nvSpPr>
          <p:cNvPr id="110" name="Google Shape;11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1" name="Google Shape;111;p6"/>
          <p:cNvPicPr preferRelativeResize="0"/>
          <p:nvPr/>
        </p:nvPicPr>
        <p:blipFill rotWithShape="1">
          <a:blip r:embed="rId3">
            <a:alphaModFix/>
          </a:blip>
          <a:srcRect b="0" l="0" r="0" t="0"/>
          <a:stretch/>
        </p:blipFill>
        <p:spPr>
          <a:xfrm>
            <a:off x="738997" y="724885"/>
            <a:ext cx="3390515" cy="1734662"/>
          </a:xfrm>
          <a:prstGeom prst="rect">
            <a:avLst/>
          </a:prstGeom>
          <a:noFill/>
          <a:ln>
            <a:noFill/>
          </a:ln>
        </p:spPr>
      </p:pic>
      <p:sp>
        <p:nvSpPr>
          <p:cNvPr id="112" name="Google Shape;112;p6"/>
          <p:cNvSpPr txBox="1"/>
          <p:nvPr/>
        </p:nvSpPr>
        <p:spPr>
          <a:xfrm>
            <a:off x="1461705" y="2573552"/>
            <a:ext cx="17171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Domain Name System</a:t>
            </a:r>
            <a:endParaRPr/>
          </a:p>
        </p:txBody>
      </p:sp>
      <p:pic>
        <p:nvPicPr>
          <p:cNvPr id="113" name="Google Shape;113;p6"/>
          <p:cNvPicPr preferRelativeResize="0"/>
          <p:nvPr/>
        </p:nvPicPr>
        <p:blipFill rotWithShape="1">
          <a:blip r:embed="rId4">
            <a:alphaModFix/>
          </a:blip>
          <a:srcRect b="0" l="0" r="0" t="0"/>
          <a:stretch/>
        </p:blipFill>
        <p:spPr>
          <a:xfrm>
            <a:off x="738997" y="2850552"/>
            <a:ext cx="3390514" cy="1653228"/>
          </a:xfrm>
          <a:prstGeom prst="rect">
            <a:avLst/>
          </a:prstGeom>
          <a:noFill/>
          <a:ln>
            <a:noFill/>
          </a:ln>
        </p:spPr>
      </p:pic>
      <p:sp>
        <p:nvSpPr>
          <p:cNvPr id="114" name="Google Shape;114;p6"/>
          <p:cNvSpPr txBox="1"/>
          <p:nvPr/>
        </p:nvSpPr>
        <p:spPr>
          <a:xfrm>
            <a:off x="1007843" y="4583018"/>
            <a:ext cx="199285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Domain names and labels</a:t>
            </a:r>
            <a:endParaRPr/>
          </a:p>
        </p:txBody>
      </p:sp>
      <p:pic>
        <p:nvPicPr>
          <p:cNvPr id="115" name="Google Shape;115;p6"/>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2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Dynamic Documents</a:t>
            </a:r>
            <a:endParaRPr sz="3200"/>
          </a:p>
        </p:txBody>
      </p:sp>
      <p:sp>
        <p:nvSpPr>
          <p:cNvPr id="662" name="Google Shape;662;p60"/>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63" name="Google Shape;663;p60"/>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A dynamic web document does not exist in a predefined form.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When a request arrives the web server runs an application program that creates the document.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The server returns the output of the program as a response to the browser that requested the document.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Since a fresh document is created for each request, the contents of a dynamic document can vary from one request to another.</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Technologies involved – PHP, JSP, ASP etc.</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Dynamic documents are sometimes referred to as server-site dynamic documents.</a:t>
            </a:r>
            <a:endParaRPr/>
          </a:p>
          <a:p>
            <a:pPr indent="-228600" lvl="0" marL="457200" rtl="0" algn="l">
              <a:lnSpc>
                <a:spcPct val="115000"/>
              </a:lnSpc>
              <a:spcBef>
                <a:spcPts val="0"/>
              </a:spcBef>
              <a:spcAft>
                <a:spcPts val="0"/>
              </a:spcAft>
              <a:buSzPts val="1400"/>
              <a:buNone/>
            </a:pPr>
            <a:r>
              <a:t/>
            </a:r>
            <a:endParaRPr/>
          </a:p>
        </p:txBody>
      </p:sp>
      <p:sp>
        <p:nvSpPr>
          <p:cNvPr id="664" name="Google Shape;66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65" name="Google Shape;665;p60"/>
          <p:cNvPicPr preferRelativeResize="0"/>
          <p:nvPr/>
        </p:nvPicPr>
        <p:blipFill rotWithShape="1">
          <a:blip r:embed="rId3">
            <a:alphaModFix/>
          </a:blip>
          <a:srcRect b="0" l="0" r="0" t="0"/>
          <a:stretch/>
        </p:blipFill>
        <p:spPr>
          <a:xfrm>
            <a:off x="283478" y="1638982"/>
            <a:ext cx="4545395" cy="282794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Active Documents</a:t>
            </a:r>
            <a:endParaRPr sz="3200"/>
          </a:p>
        </p:txBody>
      </p:sp>
      <p:sp>
        <p:nvSpPr>
          <p:cNvPr id="671" name="Google Shape;671;p61"/>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72" name="Google Shape;672;p61"/>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73" name="Google Shape;67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74" name="Google Shape;674;p61"/>
          <p:cNvPicPr preferRelativeResize="0"/>
          <p:nvPr/>
        </p:nvPicPr>
        <p:blipFill rotWithShape="1">
          <a:blip r:embed="rId3">
            <a:alphaModFix/>
          </a:blip>
          <a:srcRect b="0" l="0" r="0" t="0"/>
          <a:stretch/>
        </p:blipFill>
        <p:spPr>
          <a:xfrm>
            <a:off x="322669" y="1499615"/>
            <a:ext cx="3783724" cy="2622167"/>
          </a:xfrm>
          <a:prstGeom prst="rect">
            <a:avLst/>
          </a:prstGeom>
          <a:noFill/>
          <a:ln>
            <a:noFill/>
          </a:ln>
        </p:spPr>
      </p:pic>
      <p:sp>
        <p:nvSpPr>
          <p:cNvPr id="675" name="Google Shape;675;p61"/>
          <p:cNvSpPr/>
          <p:nvPr/>
        </p:nvSpPr>
        <p:spPr>
          <a:xfrm>
            <a:off x="4956048" y="1663809"/>
            <a:ext cx="3639312" cy="2400657"/>
          </a:xfrm>
          <a:prstGeom prst="rect">
            <a:avLst/>
          </a:prstGeom>
          <a:noFill/>
          <a:ln>
            <a:noFill/>
          </a:ln>
        </p:spPr>
        <p:txBody>
          <a:bodyPr anchorCtr="0" anchor="t" bIns="45700" lIns="91425" spcFirstLastPara="1" rIns="91425" wrap="square" tIns="45700">
            <a:spAutoFit/>
          </a:bodyPr>
          <a:lstStyle/>
          <a:p>
            <a:pPr indent="-88900" lvl="1" marL="457200" marR="0" rtl="0" algn="l">
              <a:lnSpc>
                <a:spcPct val="100000"/>
              </a:lnSpc>
              <a:spcBef>
                <a:spcPts val="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An active web document consists of a computer program that the server sends to the browser and that the browser must run locally. </a:t>
            </a:r>
            <a:endParaRPr/>
          </a:p>
          <a:p>
            <a:pPr indent="-88900" lvl="1" marL="457200" marR="0" rtl="0" algn="l">
              <a:lnSpc>
                <a:spcPct val="100000"/>
              </a:lnSpc>
              <a:spcBef>
                <a:spcPts val="60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When it runs, the active document program can interact with the user and change the display continuously.</a:t>
            </a:r>
            <a:endParaRPr/>
          </a:p>
          <a:p>
            <a:pPr indent="-88900" lvl="1" marL="457200" marR="0" rtl="0" algn="l">
              <a:lnSpc>
                <a:spcPct val="100000"/>
              </a:lnSpc>
              <a:spcBef>
                <a:spcPts val="60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Active documents are sometimes referred to as client-site dynamic documents.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HTTP</a:t>
            </a:r>
            <a:endParaRPr sz="4000"/>
          </a:p>
        </p:txBody>
      </p:sp>
      <p:sp>
        <p:nvSpPr>
          <p:cNvPr id="681" name="Google Shape;681;p6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682" name="Google Shape;68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83" name="Google Shape;683;p62"/>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a:t>
            </a:r>
            <a:endParaRPr sz="3200"/>
          </a:p>
        </p:txBody>
      </p:sp>
      <p:sp>
        <p:nvSpPr>
          <p:cNvPr id="689" name="Google Shape;689;p6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Hypertext Transfer Protocol (HTTP) is a protocol used mainly to access data on the World Wide Web.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functions as a combination of FTP and SMTP.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uses the services of TCP on well-known port 80.</a:t>
            </a:r>
            <a:endParaRPr/>
          </a:p>
          <a:p>
            <a:pPr indent="-228600" lvl="0" marL="457200" rtl="0" algn="l">
              <a:lnSpc>
                <a:spcPct val="115000"/>
              </a:lnSpc>
              <a:spcBef>
                <a:spcPts val="0"/>
              </a:spcBef>
              <a:spcAft>
                <a:spcPts val="0"/>
              </a:spcAft>
              <a:buSzPts val="1800"/>
              <a:buNone/>
            </a:pPr>
            <a:r>
              <a:t/>
            </a:r>
            <a:endParaRPr/>
          </a:p>
        </p:txBody>
      </p:sp>
      <p:sp>
        <p:nvSpPr>
          <p:cNvPr id="690" name="Google Shape;690;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Transaction</a:t>
            </a:r>
            <a:endParaRPr sz="3200"/>
          </a:p>
        </p:txBody>
      </p:sp>
      <p:sp>
        <p:nvSpPr>
          <p:cNvPr id="696" name="Google Shape;696;p6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Hypertext Transfer Protocol (HTTP) is a protocol used mainly to access data on the World Wide Web.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functions as a combination of FTP and SMTP.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uses the services of TCP on well-known port 80.</a:t>
            </a:r>
            <a:endParaRPr/>
          </a:p>
          <a:p>
            <a:pPr indent="-317500" lvl="1" marL="457200" rtl="0" algn="l">
              <a:lnSpc>
                <a:spcPct val="115000"/>
              </a:lnSpc>
              <a:spcBef>
                <a:spcPts val="0"/>
              </a:spcBef>
              <a:spcAft>
                <a:spcPts val="0"/>
              </a:spcAft>
              <a:buClr>
                <a:srgbClr val="000000"/>
              </a:buClr>
              <a:buSzPts val="1400"/>
              <a:buNone/>
            </a:pPr>
            <a:r>
              <a:t/>
            </a:r>
            <a:endParaRPr>
              <a:solidFill>
                <a:srgbClr val="000000"/>
              </a:solidFill>
              <a:latin typeface="Cambria"/>
              <a:ea typeface="Cambria"/>
              <a:cs typeface="Cambria"/>
              <a:sym typeface="Cambria"/>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message</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Line   </a:t>
            </a:r>
            <a:endParaRPr/>
          </a:p>
          <a:p>
            <a:pPr indent="-228600" lvl="0" marL="457200" rtl="0" algn="l">
              <a:lnSpc>
                <a:spcPct val="115000"/>
              </a:lnSpc>
              <a:spcBef>
                <a:spcPts val="0"/>
              </a:spcBef>
              <a:spcAft>
                <a:spcPts val="0"/>
              </a:spcAft>
              <a:buSzPts val="1800"/>
              <a:buNone/>
            </a:pPr>
            <a:r>
              <a:t/>
            </a:r>
            <a:endParaRPr/>
          </a:p>
        </p:txBody>
      </p:sp>
      <p:sp>
        <p:nvSpPr>
          <p:cNvPr id="697" name="Google Shape;69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98" name="Google Shape;698;p64"/>
          <p:cNvPicPr preferRelativeResize="0"/>
          <p:nvPr/>
        </p:nvPicPr>
        <p:blipFill rotWithShape="1">
          <a:blip r:embed="rId3">
            <a:alphaModFix/>
          </a:blip>
          <a:srcRect b="0" l="0" r="0" t="0"/>
          <a:stretch/>
        </p:blipFill>
        <p:spPr>
          <a:xfrm>
            <a:off x="4981084" y="1780683"/>
            <a:ext cx="3743325" cy="1876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Transaction (Cont . . .)</a:t>
            </a:r>
            <a:endParaRPr sz="3200"/>
          </a:p>
        </p:txBody>
      </p:sp>
      <p:sp>
        <p:nvSpPr>
          <p:cNvPr id="704" name="Google Shape;704;p6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Format of request message and response message</a:t>
            </a:r>
            <a:endParaRPr/>
          </a:p>
          <a:p>
            <a:pPr indent="-228600" lvl="0" marL="457200" rtl="0" algn="l">
              <a:lnSpc>
                <a:spcPct val="115000"/>
              </a:lnSpc>
              <a:spcBef>
                <a:spcPts val="0"/>
              </a:spcBef>
              <a:spcAft>
                <a:spcPts val="0"/>
              </a:spcAft>
              <a:buSzPts val="1800"/>
              <a:buNone/>
            </a:pPr>
            <a:r>
              <a:t/>
            </a:r>
            <a:endParaRPr>
              <a:latin typeface="Cambria"/>
              <a:ea typeface="Cambria"/>
              <a:cs typeface="Cambria"/>
              <a:sym typeface="Cambria"/>
            </a:endParaRPr>
          </a:p>
        </p:txBody>
      </p:sp>
      <p:sp>
        <p:nvSpPr>
          <p:cNvPr id="705" name="Google Shape;7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06" name="Google Shape;706;p65"/>
          <p:cNvPicPr preferRelativeResize="0"/>
          <p:nvPr/>
        </p:nvPicPr>
        <p:blipFill rotWithShape="1">
          <a:blip r:embed="rId3">
            <a:alphaModFix/>
          </a:blip>
          <a:srcRect b="0" l="0" r="0" t="0"/>
          <a:stretch/>
        </p:blipFill>
        <p:spPr>
          <a:xfrm>
            <a:off x="309944" y="1781556"/>
            <a:ext cx="8963025" cy="2933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Conditional Request</a:t>
            </a:r>
            <a:endParaRPr sz="3200"/>
          </a:p>
        </p:txBody>
      </p:sp>
      <p:sp>
        <p:nvSpPr>
          <p:cNvPr id="712" name="Google Shape;712;p6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based on condition is possible.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If condition is met, server sends it; else client is informed about it.</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Example  conditions - time and date the Web page is modified. </a:t>
            </a:r>
            <a:endParaRPr/>
          </a:p>
          <a:p>
            <a:pPr indent="-317500" lvl="1" marL="914400" rtl="0" algn="l">
              <a:lnSpc>
                <a:spcPct val="115000"/>
              </a:lnSpc>
              <a:spcBef>
                <a:spcPts val="1600"/>
              </a:spcBef>
              <a:spcAft>
                <a:spcPts val="0"/>
              </a:spcAft>
              <a:buSzPts val="1400"/>
              <a:buChar char="○"/>
            </a:pPr>
            <a:r>
              <a:rPr lang="en-US">
                <a:solidFill>
                  <a:srgbClr val="000000"/>
                </a:solidFill>
                <a:latin typeface="Cambria"/>
                <a:ea typeface="Cambria"/>
                <a:cs typeface="Cambria"/>
                <a:sym typeface="Cambria"/>
              </a:rPr>
              <a:t>Request</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GET http://www.commonServer.com/information/file1 HTTP/1.1</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If-Modified-Since: Thu, Sept 04 00:00:00 GMT</a:t>
            </a:r>
            <a:endParaRPr/>
          </a:p>
          <a:p>
            <a:pPr indent="-317500" lvl="1" marL="914400" rtl="0" algn="l">
              <a:lnSpc>
                <a:spcPct val="100000"/>
              </a:lnSpc>
              <a:spcBef>
                <a:spcPts val="600"/>
              </a:spcBef>
              <a:spcAft>
                <a:spcPts val="0"/>
              </a:spcAft>
              <a:buSzPts val="1400"/>
              <a:buChar char="○"/>
            </a:pPr>
            <a:r>
              <a:rPr lang="en-US">
                <a:solidFill>
                  <a:srgbClr val="000000"/>
                </a:solidFill>
                <a:latin typeface="Cambria"/>
                <a:ea typeface="Cambria"/>
                <a:cs typeface="Cambria"/>
                <a:sym typeface="Cambria"/>
              </a:rPr>
              <a:t>Response</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HTTP/1.1 304 Not Modified</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Date: Sat, Sept 06 08 16:22:46 GMT</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Server: commonServer.com</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(Empty Body)</a:t>
            </a:r>
            <a:endParaRPr/>
          </a:p>
          <a:p>
            <a:pPr indent="-317500" lvl="1" marL="914400" rtl="0" algn="l">
              <a:lnSpc>
                <a:spcPct val="100000"/>
              </a:lnSpc>
              <a:spcBef>
                <a:spcPts val="600"/>
              </a:spcBef>
              <a:spcAft>
                <a:spcPts val="0"/>
              </a:spcAft>
              <a:buSzPts val="1400"/>
              <a:buNone/>
            </a:pPr>
            <a:r>
              <a:t/>
            </a:r>
            <a:endParaRPr sz="10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13" name="Google Shape;71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Persistence</a:t>
            </a:r>
            <a:endParaRPr sz="3200"/>
          </a:p>
        </p:txBody>
      </p:sp>
      <p:sp>
        <p:nvSpPr>
          <p:cNvPr id="719" name="Google Shape;719;p6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version 1.1 specifies a persistent connection by default.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Connection is left open for more requests.</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Connection will be closed only after a request or if a time-out is reached.</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Length of data is sent by the sender on each response, but if it is unknown (Dynamic documents) then the server informs client and closes the connection.</a:t>
            </a:r>
            <a:endParaRPr/>
          </a:p>
          <a:p>
            <a:pPr indent="-228600" lvl="0" marL="457200" rtl="0" algn="l">
              <a:lnSpc>
                <a:spcPct val="115000"/>
              </a:lnSpc>
              <a:spcBef>
                <a:spcPts val="0"/>
              </a:spcBef>
              <a:spcAft>
                <a:spcPts val="0"/>
              </a:spcAft>
              <a:buSzPts val="1800"/>
              <a:buNone/>
            </a:pPr>
            <a:r>
              <a:t/>
            </a:r>
            <a:endParaRPr/>
          </a:p>
        </p:txBody>
      </p:sp>
      <p:sp>
        <p:nvSpPr>
          <p:cNvPr id="720" name="Google Shape;72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Cookies</a:t>
            </a:r>
            <a:endParaRPr sz="3200"/>
          </a:p>
        </p:txBody>
      </p:sp>
      <p:sp>
        <p:nvSpPr>
          <p:cNvPr id="726" name="Google Shape;726;p6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is a small piece of data stored in users system by the browser while browsing a website.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When the client receives the response from server on request, the browser stores the cookie in the cookie directory.</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Next time, when a client sends a request to a server, the browser looks in the cookie directory to</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 see if it can find a cookie sent by that server. If found, the cookie is included in the request.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Example – e-commerce</a:t>
            </a:r>
            <a:endParaRPr/>
          </a:p>
          <a:p>
            <a:pPr indent="-228600" lvl="0" marL="457200" rtl="0" algn="l">
              <a:lnSpc>
                <a:spcPct val="115000"/>
              </a:lnSpc>
              <a:spcBef>
                <a:spcPts val="0"/>
              </a:spcBef>
              <a:spcAft>
                <a:spcPts val="0"/>
              </a:spcAft>
              <a:buSzPts val="1800"/>
              <a:buNone/>
            </a:pPr>
            <a:r>
              <a:t/>
            </a:r>
            <a:endParaRPr/>
          </a:p>
        </p:txBody>
      </p:sp>
      <p:sp>
        <p:nvSpPr>
          <p:cNvPr id="727" name="Google Shape;727;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caching: Proxy server</a:t>
            </a:r>
            <a:endParaRPr sz="3200"/>
          </a:p>
        </p:txBody>
      </p:sp>
      <p:sp>
        <p:nvSpPr>
          <p:cNvPr id="733" name="Google Shape;733;p6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Proxy server acts as a gateway between client and server.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keeps copies of responses to recent requests.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On receiving the request from client, proxy server checks its cache and if it is not found then the request is sent to corresponding server.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This reduces the load on the original server, decreases traffic, and improves latency.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However, to use the proxy server, the client must be configured to access the proxy instead of the target server.</a:t>
            </a:r>
            <a:endParaRPr/>
          </a:p>
          <a:p>
            <a:pPr indent="-228600" lvl="0" marL="457200" rtl="0" algn="l">
              <a:lnSpc>
                <a:spcPct val="115000"/>
              </a:lnSpc>
              <a:spcBef>
                <a:spcPts val="0"/>
              </a:spcBef>
              <a:spcAft>
                <a:spcPts val="0"/>
              </a:spcAft>
              <a:buSzPts val="1800"/>
              <a:buNone/>
            </a:pPr>
            <a:r>
              <a:t/>
            </a:r>
            <a:endParaRPr/>
          </a:p>
        </p:txBody>
      </p:sp>
      <p:sp>
        <p:nvSpPr>
          <p:cNvPr id="734" name="Google Shape;73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226208" y="0"/>
            <a:ext cx="8520600" cy="50058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2400">
                <a:latin typeface="Cambria"/>
                <a:ea typeface="Cambria"/>
                <a:cs typeface="Cambria"/>
                <a:sym typeface="Cambria"/>
              </a:rPr>
              <a:t>Fully Qualified Domain Names (FQDN)</a:t>
            </a:r>
            <a:br>
              <a:rPr lang="en-US" sz="2400">
                <a:latin typeface="Cambria"/>
                <a:ea typeface="Cambria"/>
                <a:cs typeface="Cambria"/>
                <a:sym typeface="Cambria"/>
              </a:rPr>
            </a:br>
            <a:r>
              <a:rPr lang="en-US" sz="2400">
                <a:latin typeface="Cambria"/>
                <a:ea typeface="Cambria"/>
                <a:cs typeface="Cambria"/>
                <a:sym typeface="Cambria"/>
              </a:rPr>
              <a:t>Partially Qualified Domain Names (PQDN)</a:t>
            </a:r>
            <a:endParaRPr/>
          </a:p>
        </p:txBody>
      </p:sp>
      <p:sp>
        <p:nvSpPr>
          <p:cNvPr id="121" name="Google Shape;121;p7"/>
          <p:cNvSpPr txBox="1"/>
          <p:nvPr>
            <p:ph idx="1" type="body"/>
          </p:nvPr>
        </p:nvSpPr>
        <p:spPr>
          <a:xfrm>
            <a:off x="3290505" y="800934"/>
            <a:ext cx="5730653" cy="4118138"/>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200">
                <a:solidFill>
                  <a:srgbClr val="0070C0"/>
                </a:solidFill>
                <a:latin typeface="Cambria"/>
                <a:ea typeface="Cambria"/>
                <a:cs typeface="Cambria"/>
                <a:sym typeface="Cambria"/>
              </a:rPr>
              <a:t>Fully Qualified Domain Names (FQDN)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If the label is terminated by null string it is called fully qualified domain names.</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Contains the full name of the host, contains all labels from most specific to most general.</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DNS server can match an FQDN to an address.</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challenger.atc.fhda.edu.</a:t>
            </a:r>
            <a:endParaRPr/>
          </a:p>
          <a:p>
            <a:pPr indent="0" lvl="0" marL="114300" rtl="0" algn="just">
              <a:lnSpc>
                <a:spcPct val="115000"/>
              </a:lnSpc>
              <a:spcBef>
                <a:spcPts val="0"/>
              </a:spcBef>
              <a:spcAft>
                <a:spcPts val="0"/>
              </a:spcAft>
              <a:buSzPts val="1800"/>
              <a:buNone/>
            </a:pPr>
            <a:r>
              <a:t/>
            </a:r>
            <a:endParaRPr b="1" sz="12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200">
                <a:solidFill>
                  <a:srgbClr val="0070C0"/>
                </a:solidFill>
                <a:latin typeface="Cambria"/>
                <a:ea typeface="Cambria"/>
                <a:cs typeface="Cambria"/>
                <a:sym typeface="Cambria"/>
              </a:rPr>
              <a:t>Partially Qualified Domain Names (PQDN)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If the label is not terminated by null string it is called partially qualified domain name.</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PQDN starts from the node but does not reach the root.</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The resolver will supply the missing part called the suffix to create a PQDN.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User at fhda.edu site wants to get the IP address of the challenger computer, has to mention the partial name.</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challenger</a:t>
            </a:r>
            <a:endParaRPr/>
          </a:p>
          <a:p>
            <a:pPr indent="-342900" lvl="0" marL="457200" rtl="0" algn="just">
              <a:lnSpc>
                <a:spcPct val="115000"/>
              </a:lnSpc>
              <a:spcBef>
                <a:spcPts val="0"/>
              </a:spcBef>
              <a:spcAft>
                <a:spcPts val="0"/>
              </a:spcAft>
              <a:buSzPts val="1800"/>
              <a:buChar char="●"/>
            </a:pPr>
            <a:r>
              <a:rPr lang="en-US" sz="1200">
                <a:solidFill>
                  <a:srgbClr val="342E22"/>
                </a:solidFill>
                <a:latin typeface="Cambria"/>
                <a:ea typeface="Cambria"/>
                <a:cs typeface="Cambria"/>
                <a:sym typeface="Cambria"/>
              </a:rPr>
              <a:t>The DNS client adds the suffix before parsing the address to the DNS server.</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act.fhda.edu</a:t>
            </a:r>
            <a:endParaRPr/>
          </a:p>
          <a:p>
            <a:pPr indent="-228600" lvl="0" marL="457200" rtl="0" algn="just">
              <a:lnSpc>
                <a:spcPct val="115000"/>
              </a:lnSpc>
              <a:spcBef>
                <a:spcPts val="0"/>
              </a:spcBef>
              <a:spcAft>
                <a:spcPts val="0"/>
              </a:spcAft>
              <a:buSzPts val="1800"/>
              <a:buNone/>
            </a:pPr>
            <a:r>
              <a:t/>
            </a:r>
            <a:endParaRPr sz="12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2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600">
              <a:latin typeface="Cambria"/>
              <a:ea typeface="Cambria"/>
              <a:cs typeface="Cambria"/>
              <a:sym typeface="Cambria"/>
            </a:endParaRPr>
          </a:p>
        </p:txBody>
      </p:sp>
      <p:sp>
        <p:nvSpPr>
          <p:cNvPr id="122" name="Google Shape;12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3" name="Google Shape;123;p7"/>
          <p:cNvPicPr preferRelativeResize="0"/>
          <p:nvPr/>
        </p:nvPicPr>
        <p:blipFill rotWithShape="1">
          <a:blip r:embed="rId3">
            <a:alphaModFix/>
          </a:blip>
          <a:srcRect b="0" l="0" r="0" t="0"/>
          <a:stretch/>
        </p:blipFill>
        <p:spPr>
          <a:xfrm>
            <a:off x="226208" y="1493560"/>
            <a:ext cx="3064297" cy="1078190"/>
          </a:xfrm>
          <a:prstGeom prst="rect">
            <a:avLst/>
          </a:prstGeom>
          <a:noFill/>
          <a:ln>
            <a:noFill/>
          </a:ln>
        </p:spPr>
      </p:pic>
      <p:sp>
        <p:nvSpPr>
          <p:cNvPr id="124" name="Google Shape;124;p7"/>
          <p:cNvSpPr txBox="1"/>
          <p:nvPr/>
        </p:nvSpPr>
        <p:spPr>
          <a:xfrm>
            <a:off x="794259" y="2706114"/>
            <a:ext cx="15343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Cambria"/>
                <a:ea typeface="Cambria"/>
                <a:cs typeface="Cambria"/>
                <a:sym typeface="Cambria"/>
              </a:rPr>
              <a:t>FQDN and PQDN</a:t>
            </a:r>
            <a:endParaRPr/>
          </a:p>
        </p:txBody>
      </p:sp>
      <p:pic>
        <p:nvPicPr>
          <p:cNvPr id="125" name="Google Shape;125;p7"/>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security</a:t>
            </a:r>
            <a:endParaRPr sz="3200"/>
          </a:p>
        </p:txBody>
      </p:sp>
      <p:sp>
        <p:nvSpPr>
          <p:cNvPr id="740" name="Google Shape;740;p7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1" marL="457200" rtl="0" algn="l">
              <a:lnSpc>
                <a:spcPct val="115000"/>
              </a:lnSpc>
              <a:spcBef>
                <a:spcPts val="0"/>
              </a:spcBef>
              <a:spcAft>
                <a:spcPts val="0"/>
              </a:spcAft>
              <a:buSzPts val="1800"/>
              <a:buFont typeface="Open Sans"/>
              <a:buChar char="●"/>
            </a:pPr>
            <a:r>
              <a:rPr lang="en-US">
                <a:solidFill>
                  <a:srgbClr val="000000"/>
                </a:solidFill>
                <a:latin typeface="Cambria"/>
                <a:ea typeface="Cambria"/>
                <a:cs typeface="Cambria"/>
                <a:sym typeface="Cambria"/>
              </a:rPr>
              <a:t>HTTPS provides confidentiality, client and server authentication, and data integrity.</a:t>
            </a:r>
            <a:endParaRPr/>
          </a:p>
          <a:p>
            <a:pPr indent="-228600" lvl="0" marL="457200" rtl="0" algn="l">
              <a:lnSpc>
                <a:spcPct val="115000"/>
              </a:lnSpc>
              <a:spcBef>
                <a:spcPts val="0"/>
              </a:spcBef>
              <a:spcAft>
                <a:spcPts val="0"/>
              </a:spcAft>
              <a:buSzPts val="1800"/>
              <a:buNone/>
            </a:pPr>
            <a:r>
              <a:t/>
            </a:r>
            <a:endParaRPr/>
          </a:p>
        </p:txBody>
      </p:sp>
      <p:sp>
        <p:nvSpPr>
          <p:cNvPr id="741" name="Google Shape;74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DHCP</a:t>
            </a:r>
            <a:endParaRPr sz="4000"/>
          </a:p>
        </p:txBody>
      </p:sp>
      <p:sp>
        <p:nvSpPr>
          <p:cNvPr id="747" name="Google Shape;747;p7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748" name="Google Shape;748;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49" name="Google Shape;749;p71"/>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Introduction</a:t>
            </a:r>
            <a:endParaRPr sz="3200"/>
          </a:p>
        </p:txBody>
      </p:sp>
      <p:sp>
        <p:nvSpPr>
          <p:cNvPr id="755" name="Google Shape;755;p7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Every computer that utilizes TCP/IP protocol should know its IP address. </a:t>
            </a:r>
            <a:endParaRPr/>
          </a:p>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In addition to this, Subnet mask is also needed, if the computer is under a subnet. </a:t>
            </a:r>
            <a:endParaRPr/>
          </a:p>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The other two information needed for most of the recent machines are </a:t>
            </a:r>
            <a:endParaRPr/>
          </a:p>
          <a:p>
            <a:pPr indent="-317500" lvl="3" marL="1274400" rtl="0" algn="just">
              <a:lnSpc>
                <a:spcPct val="150000"/>
              </a:lnSpc>
              <a:spcBef>
                <a:spcPts val="600"/>
              </a:spcBef>
              <a:spcAft>
                <a:spcPts val="0"/>
              </a:spcAft>
              <a:buSzPts val="1400"/>
              <a:buFont typeface="Arial"/>
              <a:buChar char="•"/>
            </a:pPr>
            <a:r>
              <a:rPr lang="en-US">
                <a:latin typeface="Cambria"/>
                <a:ea typeface="Cambria"/>
                <a:cs typeface="Cambria"/>
                <a:sym typeface="Cambria"/>
              </a:rPr>
              <a:t>The default router’s address – to interface with other networks</a:t>
            </a:r>
            <a:endParaRPr/>
          </a:p>
          <a:p>
            <a:pPr indent="-317500" lvl="3" marL="1274400" rtl="0" algn="just">
              <a:lnSpc>
                <a:spcPct val="150000"/>
              </a:lnSpc>
              <a:spcBef>
                <a:spcPts val="600"/>
              </a:spcBef>
              <a:spcAft>
                <a:spcPts val="0"/>
              </a:spcAft>
              <a:buSzPts val="1400"/>
              <a:buFont typeface="Arial"/>
              <a:buChar char="•"/>
            </a:pPr>
            <a:r>
              <a:rPr lang="en-US">
                <a:latin typeface="Cambria"/>
                <a:ea typeface="Cambria"/>
                <a:cs typeface="Cambria"/>
                <a:sym typeface="Cambria"/>
              </a:rPr>
              <a:t>The name server’s address – to use names rather than addresses.</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56" name="Google Shape;75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DHCP (Definition)</a:t>
            </a:r>
            <a:endParaRPr sz="3200"/>
          </a:p>
        </p:txBody>
      </p:sp>
      <p:sp>
        <p:nvSpPr>
          <p:cNvPr id="762" name="Google Shape;762;p7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a Client/server protocol to provide the four required parameters to a diskless machine to enable the machine communicate with other networks</a:t>
            </a:r>
            <a:r>
              <a:rPr lang="en-US">
                <a:latin typeface="Cambria"/>
                <a:ea typeface="Cambria"/>
                <a:cs typeface="Cambria"/>
                <a:sym typeface="Cambria"/>
              </a:rPr>
              <a:t>.</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63" name="Google Shape;76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DHCP Operation</a:t>
            </a:r>
            <a:endParaRPr sz="3200"/>
          </a:p>
        </p:txBody>
      </p:sp>
      <p:sp>
        <p:nvSpPr>
          <p:cNvPr id="769" name="Google Shape;769;p7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operation is initiated with a broadcasting request by the client depending upon the client and server’s location, which could be any one of the following</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Same network - Client and server are present on the same network</a:t>
            </a:r>
            <a:endParaRPr sz="1400">
              <a:latin typeface="Cambria"/>
              <a:ea typeface="Cambria"/>
              <a:cs typeface="Cambria"/>
              <a:sym typeface="Cambria"/>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Different network - Client and server are present on different network</a:t>
            </a:r>
            <a:endParaRPr sz="1400">
              <a:latin typeface="Cambria"/>
              <a:ea typeface="Cambria"/>
              <a:cs typeface="Cambria"/>
              <a:sym typeface="Cambria"/>
            </a:endParaRPr>
          </a:p>
          <a:p>
            <a:pPr indent="0" lvl="1" marL="457200" rtl="0" algn="l">
              <a:lnSpc>
                <a:spcPct val="115000"/>
              </a:lnSpc>
              <a:spcBef>
                <a:spcPts val="1600"/>
              </a:spcBef>
              <a:spcAft>
                <a:spcPts val="0"/>
              </a:spcAft>
              <a:buSzPts val="1400"/>
              <a:buNone/>
            </a:pPr>
            <a:r>
              <a:t/>
            </a:r>
            <a:endParaRPr>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p>
        </p:txBody>
      </p:sp>
      <p:sp>
        <p:nvSpPr>
          <p:cNvPr id="770" name="Google Shape;77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Same Network</a:t>
            </a:r>
            <a:endParaRPr sz="3200"/>
          </a:p>
        </p:txBody>
      </p:sp>
      <p:sp>
        <p:nvSpPr>
          <p:cNvPr id="776" name="Google Shape;776;p7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77" name="Google Shape;77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78" name="Google Shape;778;p75"/>
          <p:cNvPicPr preferRelativeResize="0"/>
          <p:nvPr/>
        </p:nvPicPr>
        <p:blipFill rotWithShape="1">
          <a:blip r:embed="rId3">
            <a:alphaModFix/>
          </a:blip>
          <a:srcRect b="0" l="0" r="0" t="0"/>
          <a:stretch/>
        </p:blipFill>
        <p:spPr>
          <a:xfrm>
            <a:off x="830443" y="1275607"/>
            <a:ext cx="7774006" cy="31646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Same network Operation</a:t>
            </a:r>
            <a:endParaRPr sz="3200"/>
          </a:p>
        </p:txBody>
      </p:sp>
      <p:sp>
        <p:nvSpPr>
          <p:cNvPr id="784" name="Google Shape;784;p7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open command is provided by the server on UDP port number 67.</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waits for the client to respond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server gets the response from the booted client on port number 68</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connection is now established between the source port 67 and destination port 68 by the server acknowledging with either a broadcast or unicast message.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785" name="Google Shape;78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Times New Roman"/>
                <a:ea typeface="Times New Roman"/>
                <a:cs typeface="Times New Roman"/>
                <a:sym typeface="Times New Roman"/>
              </a:rPr>
              <a:t>Different network</a:t>
            </a:r>
            <a:endParaRPr sz="3200"/>
          </a:p>
        </p:txBody>
      </p:sp>
      <p:sp>
        <p:nvSpPr>
          <p:cNvPr id="791" name="Google Shape;791;p7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92" name="Google Shape;792;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93" name="Google Shape;793;p77"/>
          <p:cNvPicPr preferRelativeResize="0"/>
          <p:nvPr/>
        </p:nvPicPr>
        <p:blipFill rotWithShape="1">
          <a:blip r:embed="rId3">
            <a:alphaModFix/>
          </a:blip>
          <a:srcRect b="0" l="0" r="0" t="0"/>
          <a:stretch/>
        </p:blipFill>
        <p:spPr>
          <a:xfrm>
            <a:off x="827584" y="1275606"/>
            <a:ext cx="7364698" cy="29440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Different network Operation</a:t>
            </a:r>
            <a:endParaRPr sz="3200"/>
          </a:p>
        </p:txBody>
      </p:sp>
      <p:sp>
        <p:nvSpPr>
          <p:cNvPr id="799" name="Google Shape;799;p7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As the client is unaware of the server, a DHCP request is broadcasted.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relay agent (host) is used,  as the router discards the broadcasted IP datagram.</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This relay agent is aware of the server’s address and hence listens on UDP port 67 for the messages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received message is enfold in a unicast datagram (with the destination address) and sent to the server by the relay.</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It reaches the server through any router</a:t>
            </a:r>
            <a:endParaRPr/>
          </a:p>
          <a:p>
            <a:pPr indent="-228600" lvl="0" marL="457200" rtl="0" algn="l">
              <a:lnSpc>
                <a:spcPct val="115000"/>
              </a:lnSpc>
              <a:spcBef>
                <a:spcPts val="0"/>
              </a:spcBef>
              <a:spcAft>
                <a:spcPts val="0"/>
              </a:spcAft>
              <a:buSzPts val="1800"/>
              <a:buNone/>
            </a:pPr>
            <a:r>
              <a:t/>
            </a:r>
            <a:endParaRPr sz="1400"/>
          </a:p>
        </p:txBody>
      </p:sp>
      <p:sp>
        <p:nvSpPr>
          <p:cNvPr id="800" name="Google Shape;800;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a:t>
            </a:r>
            <a:endParaRPr sz="3200"/>
          </a:p>
        </p:txBody>
      </p:sp>
      <p:sp>
        <p:nvSpPr>
          <p:cNvPr id="806" name="Google Shape;806;p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807" name="Google Shape;80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08" name="Google Shape;808;p79"/>
          <p:cNvPicPr preferRelativeResize="0"/>
          <p:nvPr>
            <p:ph idx="1" type="body"/>
          </p:nvPr>
        </p:nvPicPr>
        <p:blipFill rotWithShape="1">
          <a:blip r:embed="rId3">
            <a:alphaModFix/>
          </a:blip>
          <a:srcRect b="0" l="0" r="0" t="0"/>
          <a:stretch/>
        </p:blipFill>
        <p:spPr>
          <a:xfrm>
            <a:off x="457200" y="1474214"/>
            <a:ext cx="8229600" cy="28463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30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idx="1" type="body"/>
          </p:nvPr>
        </p:nvSpPr>
        <p:spPr>
          <a:xfrm>
            <a:off x="4346345" y="598017"/>
            <a:ext cx="4540626" cy="42620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a:solidFill>
                  <a:srgbClr val="0070C0"/>
                </a:solidFill>
                <a:latin typeface="Cambria"/>
                <a:ea typeface="Cambria"/>
                <a:cs typeface="Cambria"/>
                <a:sym typeface="Cambria"/>
              </a:rPr>
              <a:t>Domain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the subtree of domain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of the domain is the name of the node at the top of the subtree.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Domains may itself divided into sub domains.</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Distribution of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Information in the name space must be stored.</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inefficient and not reliable to store the information in a single system.</a:t>
            </a:r>
            <a:endParaRPr/>
          </a:p>
          <a:p>
            <a:pPr indent="0" lvl="0" marL="114300" rtl="0" algn="just">
              <a:lnSpc>
                <a:spcPct val="115000"/>
              </a:lnSpc>
              <a:spcBef>
                <a:spcPts val="0"/>
              </a:spcBef>
              <a:spcAft>
                <a:spcPts val="0"/>
              </a:spcAft>
              <a:buSzPts val="1800"/>
              <a:buNone/>
            </a:pPr>
            <a:r>
              <a:rPr b="1" lang="en-US" sz="1400">
                <a:solidFill>
                  <a:srgbClr val="C00000"/>
                </a:solidFill>
                <a:latin typeface="Cambria"/>
                <a:ea typeface="Cambria"/>
                <a:cs typeface="Cambria"/>
                <a:sym typeface="Cambria"/>
              </a:rPr>
              <a:t>Solution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Distribute the information among many computers called DNS servers.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Hierarchy of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Divide the whole space into many domains based on the first level.</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31" name="Google Shape;1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32" name="Google Shape;132;p8"/>
          <p:cNvPicPr preferRelativeResize="0"/>
          <p:nvPr/>
        </p:nvPicPr>
        <p:blipFill rotWithShape="1">
          <a:blip r:embed="rId3">
            <a:alphaModFix/>
          </a:blip>
          <a:srcRect b="0" l="0" r="0" t="0"/>
          <a:stretch/>
        </p:blipFill>
        <p:spPr>
          <a:xfrm>
            <a:off x="700817" y="820957"/>
            <a:ext cx="3217087" cy="1652311"/>
          </a:xfrm>
          <a:prstGeom prst="rect">
            <a:avLst/>
          </a:prstGeom>
          <a:noFill/>
          <a:ln>
            <a:noFill/>
          </a:ln>
        </p:spPr>
      </p:pic>
      <p:sp>
        <p:nvSpPr>
          <p:cNvPr id="133" name="Google Shape;133;p8"/>
          <p:cNvSpPr txBox="1"/>
          <p:nvPr/>
        </p:nvSpPr>
        <p:spPr>
          <a:xfrm>
            <a:off x="311701" y="153136"/>
            <a:ext cx="4572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Cambria"/>
                <a:ea typeface="Cambria"/>
                <a:cs typeface="Cambria"/>
                <a:sym typeface="Cambria"/>
              </a:rPr>
              <a:t>Domain Name Space</a:t>
            </a:r>
            <a:endParaRPr/>
          </a:p>
        </p:txBody>
      </p:sp>
      <p:sp>
        <p:nvSpPr>
          <p:cNvPr id="134" name="Google Shape;134;p8"/>
          <p:cNvSpPr txBox="1"/>
          <p:nvPr/>
        </p:nvSpPr>
        <p:spPr>
          <a:xfrm>
            <a:off x="1528450" y="2491186"/>
            <a:ext cx="81144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Domains</a:t>
            </a:r>
            <a:endParaRPr/>
          </a:p>
        </p:txBody>
      </p:sp>
      <p:pic>
        <p:nvPicPr>
          <p:cNvPr id="135" name="Google Shape;135;p8"/>
          <p:cNvPicPr preferRelativeResize="0"/>
          <p:nvPr/>
        </p:nvPicPr>
        <p:blipFill rotWithShape="1">
          <a:blip r:embed="rId4">
            <a:alphaModFix/>
          </a:blip>
          <a:srcRect b="0" l="0" r="0" t="0"/>
          <a:stretch/>
        </p:blipFill>
        <p:spPr>
          <a:xfrm>
            <a:off x="502740" y="2847767"/>
            <a:ext cx="3415164" cy="1383836"/>
          </a:xfrm>
          <a:prstGeom prst="rect">
            <a:avLst/>
          </a:prstGeom>
          <a:noFill/>
          <a:ln>
            <a:noFill/>
          </a:ln>
        </p:spPr>
      </p:pic>
      <p:sp>
        <p:nvSpPr>
          <p:cNvPr id="136" name="Google Shape;136;p8"/>
          <p:cNvSpPr txBox="1"/>
          <p:nvPr/>
        </p:nvSpPr>
        <p:spPr>
          <a:xfrm>
            <a:off x="1184239" y="4322543"/>
            <a:ext cx="205216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Hierarchy of name servers</a:t>
            </a:r>
            <a:endParaRPr/>
          </a:p>
        </p:txBody>
      </p:sp>
      <p:pic>
        <p:nvPicPr>
          <p:cNvPr id="137" name="Google Shape;137;p8"/>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a:t>
            </a:r>
            <a:endParaRPr sz="3200"/>
          </a:p>
        </p:txBody>
      </p:sp>
      <p:sp>
        <p:nvSpPr>
          <p:cNvPr id="814" name="Google Shape;814;p8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Port 67	- used by server (Common)</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Port 68	-  used by client (to overcome the demultiplexing issue)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Consider the below scenario</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Host A uses DHCP client </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Host B uses DAYTIME client</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(both are in the same network and uses ephermal port 2017)</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A broadcast message is sent from the server as an acknowledgement </a:t>
            </a:r>
            <a:endParaRPr/>
          </a:p>
          <a:p>
            <a:pPr indent="-228600" lvl="0" marL="457200" rtl="0" algn="l">
              <a:lnSpc>
                <a:spcPct val="115000"/>
              </a:lnSpc>
              <a:spcBef>
                <a:spcPts val="0"/>
              </a:spcBef>
              <a:spcAft>
                <a:spcPts val="0"/>
              </a:spcAft>
              <a:buSzPts val="1800"/>
              <a:buNone/>
            </a:pPr>
            <a:r>
              <a:t/>
            </a:r>
            <a:endParaRPr/>
          </a:p>
        </p:txBody>
      </p:sp>
      <p:sp>
        <p:nvSpPr>
          <p:cNvPr id="815" name="Google Shape;815;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 (Contd..)</a:t>
            </a:r>
            <a:endParaRPr sz="3200"/>
          </a:p>
        </p:txBody>
      </p:sp>
      <p:sp>
        <p:nvSpPr>
          <p:cNvPr id="821" name="Google Shape;821;p8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This message contains the destination port 2017 and broadcast IP address FFFFFFFF16</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Host A finds a message from application program on 2017</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A correct message and incorrect message is delivered to DHCP and DAYTIME clients respectively</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Transaction ID is also used to identify the clients which avoids the confusion created.</a:t>
            </a:r>
            <a:endParaRPr/>
          </a:p>
          <a:p>
            <a:pPr indent="-228600" lvl="2" marL="1371600" rtl="0" algn="l">
              <a:lnSpc>
                <a:spcPct val="115000"/>
              </a:lnSpc>
              <a:spcBef>
                <a:spcPts val="1600"/>
              </a:spcBef>
              <a:spcAft>
                <a:spcPts val="0"/>
              </a:spcAft>
              <a:buSzPts val="1400"/>
              <a:buNone/>
            </a:pPr>
            <a:r>
              <a:t/>
            </a:r>
            <a:endParaRPr sz="2800">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a:p>
        </p:txBody>
      </p:sp>
      <p:sp>
        <p:nvSpPr>
          <p:cNvPr id="822" name="Google Shape;82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TFTP</a:t>
            </a:r>
            <a:endParaRPr sz="3200"/>
          </a:p>
        </p:txBody>
      </p:sp>
      <p:sp>
        <p:nvSpPr>
          <p:cNvPr id="828" name="Google Shape;828;p8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an acknowledgement from the server, containing the pathname of a file which has the complete booting information.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829" name="Google Shape;82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Error control</a:t>
            </a:r>
            <a:endParaRPr sz="3200"/>
          </a:p>
        </p:txBody>
      </p:sp>
      <p:sp>
        <p:nvSpPr>
          <p:cNvPr id="835" name="Google Shape;835;p8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To take a control over the lost or damaged response, DHCP requires</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Checksum</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Retransmission </a:t>
            </a:r>
            <a:endParaRPr/>
          </a:p>
          <a:p>
            <a:pPr indent="0" lvl="1" marL="596900" rtl="0" algn="l">
              <a:lnSpc>
                <a:spcPct val="115000"/>
              </a:lnSpc>
              <a:spcBef>
                <a:spcPts val="1600"/>
              </a:spcBef>
              <a:spcAft>
                <a:spcPts val="0"/>
              </a:spcAft>
              <a:buSzPts val="1400"/>
              <a:buNone/>
            </a:pPr>
            <a:r>
              <a:t/>
            </a:r>
            <a:endParaRPr sz="1000">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To prevent traffic jam (Created by retransmission)</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Random numbers for timers are used</a:t>
            </a:r>
            <a:endParaRPr/>
          </a:p>
          <a:p>
            <a:pPr indent="-228600" lvl="0" marL="457200" rtl="0" algn="l">
              <a:lnSpc>
                <a:spcPct val="115000"/>
              </a:lnSpc>
              <a:spcBef>
                <a:spcPts val="0"/>
              </a:spcBef>
              <a:spcAft>
                <a:spcPts val="0"/>
              </a:spcAft>
              <a:buSzPts val="1800"/>
              <a:buNone/>
            </a:pPr>
            <a:r>
              <a:t/>
            </a:r>
            <a:endParaRPr/>
          </a:p>
        </p:txBody>
      </p:sp>
      <p:sp>
        <p:nvSpPr>
          <p:cNvPr id="836" name="Google Shape;83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a:t>
            </a:r>
            <a:endParaRPr sz="3200"/>
          </a:p>
        </p:txBody>
      </p:sp>
      <p:sp>
        <p:nvSpPr>
          <p:cNvPr id="842" name="Google Shape;842;p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843" name="Google Shape;843;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44" name="Google Shape;844;p84"/>
          <p:cNvPicPr preferRelativeResize="0"/>
          <p:nvPr>
            <p:ph idx="1" type="body"/>
          </p:nvPr>
        </p:nvPicPr>
        <p:blipFill rotWithShape="1">
          <a:blip r:embed="rId3">
            <a:alphaModFix/>
          </a:blip>
          <a:srcRect b="0" l="0" r="0" t="0"/>
          <a:stretch/>
        </p:blipFill>
        <p:spPr>
          <a:xfrm>
            <a:off x="1861961" y="1200151"/>
            <a:ext cx="5420078" cy="33944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50" name="Google Shape;850;p8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Operation code  (8 bit)   – Variant of DHCP </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Hardware type  (8 bit)    -  variant of physical network</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Hardware length (8 bit) -  length of physical address in bytes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Hop count (8 bit) 	            -  Maximum number of hops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Transaction ID (4 byte)  -  To match a reply with the request</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51" name="Google Shape;851;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57" name="Google Shape;857;p8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Number of seconds (16 bit) – Time elapsed to boot the client</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Flag (16 bit) 	                   – left-most bit is used leaving the remaining bits to be zero.</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Client IP address (4 byte)     – holds client’s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IP address (4 byte)    - holds server’s IP address</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58" name="Google Shape;858;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64" name="Google Shape;864;p8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Gateway IP address (4 byte) – holds router’s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Client Hardware address       – Client’s physical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name (64 byte)            – holds server’s domain name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Boot file name (128 byte)      – Holds path name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Options (64 byte)                     – carries either vendor information or other additional information.</a:t>
            </a:r>
            <a:endParaRPr/>
          </a:p>
          <a:p>
            <a:pPr indent="-228600" lvl="0" marL="457200" rtl="0" algn="l">
              <a:lnSpc>
                <a:spcPct val="115000"/>
              </a:lnSpc>
              <a:spcBef>
                <a:spcPts val="0"/>
              </a:spcBef>
              <a:spcAft>
                <a:spcPts val="0"/>
              </a:spcAft>
              <a:buSzPts val="1800"/>
              <a:buNone/>
            </a:pPr>
            <a:r>
              <a:t/>
            </a:r>
            <a:endParaRPr/>
          </a:p>
        </p:txBody>
      </p:sp>
      <p:sp>
        <p:nvSpPr>
          <p:cNvPr id="865" name="Google Shape;865;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Cambria"/>
                <a:ea typeface="Cambria"/>
                <a:cs typeface="Cambria"/>
                <a:sym typeface="Cambria"/>
              </a:rPr>
              <a:t>CONFIGURATION</a:t>
            </a:r>
            <a:endParaRPr sz="4000"/>
          </a:p>
        </p:txBody>
      </p:sp>
      <p:sp>
        <p:nvSpPr>
          <p:cNvPr id="871" name="Google Shape;871;p8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872" name="Google Shape;872;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73" name="Google Shape;873;p88"/>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Static address allocation</a:t>
            </a:r>
            <a:br>
              <a:rPr lang="en-US">
                <a:latin typeface="Cambria"/>
                <a:ea typeface="Cambria"/>
                <a:cs typeface="Cambria"/>
                <a:sym typeface="Cambria"/>
              </a:rPr>
            </a:br>
            <a:endParaRPr/>
          </a:p>
        </p:txBody>
      </p:sp>
      <p:sp>
        <p:nvSpPr>
          <p:cNvPr id="879" name="Google Shape;879;p8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database is used to match physical address to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DHCP is backward compatible in this case</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880" name="Google Shape;880;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311700" y="86683"/>
            <a:ext cx="8520600" cy="4877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solidFill>
                  <a:schemeClr val="accent1"/>
                </a:solidFill>
                <a:latin typeface="Cambria"/>
                <a:ea typeface="Cambria"/>
                <a:cs typeface="Cambria"/>
                <a:sym typeface="Cambria"/>
              </a:rPr>
              <a:t>Domain Name Space</a:t>
            </a:r>
            <a:br>
              <a:rPr b="1" lang="en-US" sz="3600">
                <a:solidFill>
                  <a:schemeClr val="accent1"/>
                </a:solidFill>
                <a:latin typeface="Cambria"/>
                <a:ea typeface="Cambria"/>
                <a:cs typeface="Cambria"/>
                <a:sym typeface="Cambria"/>
              </a:rPr>
            </a:br>
            <a:endParaRPr/>
          </a:p>
        </p:txBody>
      </p:sp>
      <p:sp>
        <p:nvSpPr>
          <p:cNvPr id="143" name="Google Shape;143;p9"/>
          <p:cNvSpPr txBox="1"/>
          <p:nvPr>
            <p:ph idx="1" type="body"/>
          </p:nvPr>
        </p:nvSpPr>
        <p:spPr>
          <a:xfrm>
            <a:off x="3764391" y="760888"/>
            <a:ext cx="5067909" cy="3808137"/>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Zone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What a server is responsible for or has authority over is called zones.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Zone is the contiguous part of the entire 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server accepts the responsibility for a domain and does not divide the domain into smaller domains then “domain” and “zone” refers the same thing.</a:t>
            </a:r>
            <a:endParaRPr/>
          </a:p>
          <a:p>
            <a:pPr indent="0" lvl="0" marL="114300" rtl="0" algn="just">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Root server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the server whose zone consists of the whole 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does not store any information about the domains but delegates the authority to other servers, keeping references to those servers.</a:t>
            </a:r>
            <a:endParaRPr/>
          </a:p>
          <a:p>
            <a:pPr indent="-228600" lvl="0" marL="457200" rtl="0" algn="l">
              <a:lnSpc>
                <a:spcPct val="115000"/>
              </a:lnSpc>
              <a:spcBef>
                <a:spcPts val="0"/>
              </a:spcBef>
              <a:spcAft>
                <a:spcPts val="0"/>
              </a:spcAft>
              <a:buSzPts val="1800"/>
              <a:buNone/>
            </a:pPr>
            <a:r>
              <a:t/>
            </a:r>
            <a:endParaRPr/>
          </a:p>
        </p:txBody>
      </p:sp>
      <p:sp>
        <p:nvSpPr>
          <p:cNvPr id="144" name="Google Shape;14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45" name="Google Shape;145;p9"/>
          <p:cNvPicPr preferRelativeResize="0"/>
          <p:nvPr/>
        </p:nvPicPr>
        <p:blipFill rotWithShape="1">
          <a:blip r:embed="rId3">
            <a:alphaModFix/>
          </a:blip>
          <a:srcRect b="0" l="0" r="0" t="0"/>
          <a:stretch/>
        </p:blipFill>
        <p:spPr>
          <a:xfrm>
            <a:off x="311700" y="1009299"/>
            <a:ext cx="3452691" cy="1513644"/>
          </a:xfrm>
          <a:prstGeom prst="rect">
            <a:avLst/>
          </a:prstGeom>
          <a:noFill/>
          <a:ln>
            <a:noFill/>
          </a:ln>
        </p:spPr>
      </p:pic>
      <p:sp>
        <p:nvSpPr>
          <p:cNvPr id="146" name="Google Shape;146;p9"/>
          <p:cNvSpPr txBox="1"/>
          <p:nvPr/>
        </p:nvSpPr>
        <p:spPr>
          <a:xfrm>
            <a:off x="1394960" y="2571750"/>
            <a:ext cx="156485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ambria"/>
                <a:ea typeface="Cambria"/>
                <a:cs typeface="Cambria"/>
                <a:sym typeface="Cambria"/>
              </a:rPr>
              <a:t>Zones and Domains</a:t>
            </a:r>
            <a:endParaRPr/>
          </a:p>
        </p:txBody>
      </p:sp>
      <p:pic>
        <p:nvPicPr>
          <p:cNvPr id="147" name="Google Shape;147;p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Dynamic address allocation</a:t>
            </a:r>
            <a:endParaRPr sz="3200"/>
          </a:p>
        </p:txBody>
      </p:sp>
      <p:sp>
        <p:nvSpPr>
          <p:cNvPr id="886" name="Google Shape;886;p9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An additional database containing the unused IP addresses.</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On request from a client, an IP address (temporary ) from this database is allocated to the requesting client on lease.</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This is based on the entry in the static database.</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This allocation is essential when there is a transfer of host from one network to another.</a:t>
            </a:r>
            <a:endParaRPr/>
          </a:p>
          <a:p>
            <a:pPr indent="-228600" lvl="1" marL="914400" rtl="0" algn="l">
              <a:lnSpc>
                <a:spcPct val="115000"/>
              </a:lnSpc>
              <a:spcBef>
                <a:spcPts val="1600"/>
              </a:spcBef>
              <a:spcAft>
                <a:spcPts val="0"/>
              </a:spcAft>
              <a:buSzPts val="1400"/>
              <a:buNone/>
            </a:pPr>
            <a:r>
              <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87" name="Google Shape;88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Transition states</a:t>
            </a:r>
            <a:endParaRPr sz="3200"/>
          </a:p>
        </p:txBody>
      </p:sp>
      <p:sp>
        <p:nvSpPr>
          <p:cNvPr id="893" name="Google Shape;893;p9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To enable dynamic address allocation, the machine passes through several transitions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type of the transition is indicated tag 53.</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94" name="Google Shape;89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a:t>
            </a:r>
            <a:endParaRPr sz="3200"/>
          </a:p>
        </p:txBody>
      </p:sp>
      <p:sp>
        <p:nvSpPr>
          <p:cNvPr id="900" name="Google Shape;900;p9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INIT state – Client initiates by sending DHCPDISCOVER message </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SELECTING STATE – SERVERS offers DHCPOFFER message. Client has to select one among the offers. Client sends DHCPREQUEST message to the selected server.</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REQUESTING STATE – Until the client receives DHCPACK message, it stays in the same state</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901" name="Google Shape;901;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 (Contd..)</a:t>
            </a:r>
            <a:endParaRPr sz="3200"/>
          </a:p>
        </p:txBody>
      </p:sp>
      <p:sp>
        <p:nvSpPr>
          <p:cNvPr id="907" name="Google Shape;907;p9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BOUND STATE – Client uses the IP address until the lease expires. DHCPREQUEST is again initiated by the client to renew the lease when 50% of the lease period is expired.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RENEWING STATE – If DHCPACK is received, client gets back to BOUND state otherwise enters into the REBINDING state after 87.5% of time expires</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908" name="Google Shape;908;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 (Contd..)</a:t>
            </a:r>
            <a:endParaRPr sz="3200"/>
          </a:p>
        </p:txBody>
      </p:sp>
      <p:sp>
        <p:nvSpPr>
          <p:cNvPr id="914" name="Google Shape;914;p9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REBINDING STATE – The client does the following</a:t>
            </a:r>
            <a:endParaRPr/>
          </a:p>
          <a:p>
            <a:pPr indent="-317500" lvl="1" marL="914400" rtl="0" algn="just">
              <a:lnSpc>
                <a:spcPct val="115000"/>
              </a:lnSpc>
              <a:spcBef>
                <a:spcPts val="1600"/>
              </a:spcBef>
              <a:spcAft>
                <a:spcPts val="0"/>
              </a:spcAft>
              <a:buSzPts val="1400"/>
              <a:buFont typeface="Arial"/>
              <a:buChar char="•"/>
            </a:pPr>
            <a:r>
              <a:rPr lang="en-US">
                <a:latin typeface="Cambria"/>
                <a:ea typeface="Cambria"/>
                <a:cs typeface="Cambria"/>
                <a:sym typeface="Cambria"/>
              </a:rPr>
              <a:t>DHCPNACK / lease expired – Client goes to the initializing state and gets new IP address.</a:t>
            </a:r>
            <a:endParaRPr/>
          </a:p>
          <a:p>
            <a:pPr indent="-317500" lvl="1" marL="914400" rtl="0" algn="just">
              <a:lnSpc>
                <a:spcPct val="115000"/>
              </a:lnSpc>
              <a:spcBef>
                <a:spcPts val="1600"/>
              </a:spcBef>
              <a:spcAft>
                <a:spcPts val="0"/>
              </a:spcAft>
              <a:buSzPts val="1400"/>
              <a:buFont typeface="Arial"/>
              <a:buChar char="•"/>
            </a:pPr>
            <a:r>
              <a:rPr lang="en-US">
                <a:latin typeface="Cambria"/>
                <a:ea typeface="Cambria"/>
                <a:cs typeface="Cambria"/>
                <a:sym typeface="Cambria"/>
              </a:rPr>
              <a:t>DHCPACK – It goes to the bound state – resets timer.</a:t>
            </a:r>
            <a:endParaRPr/>
          </a:p>
          <a:p>
            <a:pPr indent="-228600" lvl="1" marL="914400" rtl="0" algn="l">
              <a:lnSpc>
                <a:spcPct val="115000"/>
              </a:lnSpc>
              <a:spcBef>
                <a:spcPts val="1600"/>
              </a:spcBef>
              <a:spcAft>
                <a:spcPts val="0"/>
              </a:spcAft>
              <a:buSzPts val="1400"/>
              <a:buNone/>
            </a:pPr>
            <a:r>
              <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915" name="Google Shape;91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Cambria"/>
                <a:ea typeface="Cambria"/>
                <a:cs typeface="Cambria"/>
                <a:sym typeface="Cambria"/>
              </a:rPr>
              <a:t>E - Mail: SMTP, POP, IMAP, and MIME</a:t>
            </a:r>
            <a:endParaRPr sz="4000">
              <a:latin typeface="Cambria"/>
              <a:ea typeface="Cambria"/>
              <a:cs typeface="Cambria"/>
              <a:sym typeface="Cambria"/>
            </a:endParaRPr>
          </a:p>
        </p:txBody>
      </p:sp>
      <p:sp>
        <p:nvSpPr>
          <p:cNvPr id="921" name="Google Shape;921;p9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922" name="Google Shape;92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Discussion On</a:t>
            </a:r>
            <a:endParaRPr sz="3200"/>
          </a:p>
        </p:txBody>
      </p:sp>
      <p:sp>
        <p:nvSpPr>
          <p:cNvPr id="928" name="Google Shape;928;p9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Architecture </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User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Message transfer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Message access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MIME</a:t>
            </a:r>
            <a:endParaRPr/>
          </a:p>
          <a:p>
            <a:pPr indent="-228600" lvl="0" marL="457200" rtl="0" algn="l">
              <a:lnSpc>
                <a:spcPct val="115000"/>
              </a:lnSpc>
              <a:spcBef>
                <a:spcPts val="0"/>
              </a:spcBef>
              <a:spcAft>
                <a:spcPts val="0"/>
              </a:spcAft>
              <a:buSzPts val="1800"/>
              <a:buNone/>
            </a:pPr>
            <a:r>
              <a:t/>
            </a:r>
            <a:endParaRPr/>
          </a:p>
        </p:txBody>
      </p:sp>
      <p:sp>
        <p:nvSpPr>
          <p:cNvPr id="929" name="Google Shape;92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Architecture</a:t>
            </a:r>
            <a:endParaRPr sz="3200"/>
          </a:p>
        </p:txBody>
      </p:sp>
      <p:sp>
        <p:nvSpPr>
          <p:cNvPr id="935" name="Google Shape;935;p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2100"/>
              <a:buChar char="●"/>
            </a:pPr>
            <a:r>
              <a:rPr lang="en-US" sz="1400">
                <a:latin typeface="Cambria"/>
                <a:ea typeface="Cambria"/>
                <a:cs typeface="Cambria"/>
                <a:sym typeface="Cambria"/>
              </a:rPr>
              <a:t>We have 4 scenarios in explain the architecture of e-mail. </a:t>
            </a:r>
            <a:endParaRPr/>
          </a:p>
          <a:p>
            <a:pPr indent="-209550" lvl="0" marL="457200" rtl="0" algn="just">
              <a:lnSpc>
                <a:spcPct val="115000"/>
              </a:lnSpc>
              <a:spcBef>
                <a:spcPts val="0"/>
              </a:spcBef>
              <a:spcAft>
                <a:spcPts val="0"/>
              </a:spcAft>
              <a:buSzPts val="2100"/>
              <a:buNone/>
            </a:pPr>
            <a:r>
              <a:t/>
            </a:r>
            <a:endParaRPr sz="1400">
              <a:latin typeface="Cambria"/>
              <a:ea typeface="Cambria"/>
              <a:cs typeface="Cambria"/>
              <a:sym typeface="Cambria"/>
            </a:endParaRPr>
          </a:p>
          <a:p>
            <a:pPr indent="-317500" lvl="1" marL="914400" rtl="0" algn="l">
              <a:lnSpc>
                <a:spcPct val="150000"/>
              </a:lnSpc>
              <a:spcBef>
                <a:spcPts val="70"/>
              </a:spcBef>
              <a:spcAft>
                <a:spcPts val="0"/>
              </a:spcAft>
              <a:buClr>
                <a:schemeClr val="dk2"/>
              </a:buClr>
              <a:buSzPts val="2100"/>
              <a:buFont typeface="Arial"/>
              <a:buChar char="•"/>
            </a:pPr>
            <a:r>
              <a:rPr lang="en-US">
                <a:latin typeface="Cambria"/>
                <a:ea typeface="Cambria"/>
                <a:cs typeface="Cambria"/>
                <a:sym typeface="Cambria"/>
              </a:rPr>
              <a:t>First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Second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Third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Fourth Scenario</a:t>
            </a:r>
            <a:endParaRPr/>
          </a:p>
          <a:p>
            <a:pPr indent="-228600" lvl="0" marL="457200" rtl="0" algn="l">
              <a:lnSpc>
                <a:spcPct val="115000"/>
              </a:lnSpc>
              <a:spcBef>
                <a:spcPts val="70"/>
              </a:spcBef>
              <a:spcAft>
                <a:spcPts val="0"/>
              </a:spcAft>
              <a:buSzPts val="1800"/>
              <a:buNone/>
            </a:pPr>
            <a:r>
              <a:t/>
            </a:r>
            <a:endParaRPr/>
          </a:p>
        </p:txBody>
      </p:sp>
      <p:sp>
        <p:nvSpPr>
          <p:cNvPr id="936" name="Google Shape;93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First scenario</a:t>
            </a:r>
            <a:br>
              <a:rPr lang="en-US" sz="3200">
                <a:latin typeface="Cambria"/>
                <a:ea typeface="Cambria"/>
                <a:cs typeface="Cambria"/>
                <a:sym typeface="Cambria"/>
              </a:rPr>
            </a:br>
            <a:endParaRPr sz="3200"/>
          </a:p>
        </p:txBody>
      </p:sp>
      <p:sp>
        <p:nvSpPr>
          <p:cNvPr id="942" name="Google Shape;942;p9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sender and the receiver of the e-mail are users on the same mail server; they are directly connected to a shared mail server. </a:t>
            </a:r>
            <a:endParaRPr/>
          </a:p>
          <a:p>
            <a:pPr indent="-228600" lvl="0" marL="45720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admin has created one mailbox to store the  received messages. Only the sender or the receiver of the mailbox has access to it. </a:t>
            </a:r>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p:txBody>
      </p:sp>
      <p:sp>
        <p:nvSpPr>
          <p:cNvPr id="943" name="Google Shape;943;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44" name="Google Shape;944;p98"/>
          <p:cNvGrpSpPr/>
          <p:nvPr/>
        </p:nvGrpSpPr>
        <p:grpSpPr>
          <a:xfrm>
            <a:off x="1295400" y="1295401"/>
            <a:ext cx="5489448" cy="1804416"/>
            <a:chOff x="977900" y="2513013"/>
            <a:chExt cx="6718300" cy="2135187"/>
          </a:xfrm>
        </p:grpSpPr>
        <p:pic>
          <p:nvPicPr>
            <p:cNvPr id="945" name="Google Shape;945;p98"/>
            <p:cNvPicPr preferRelativeResize="0"/>
            <p:nvPr/>
          </p:nvPicPr>
          <p:blipFill rotWithShape="1">
            <a:blip r:embed="rId3">
              <a:alphaModFix/>
            </a:blip>
            <a:srcRect b="0" l="0" r="0" t="0"/>
            <a:stretch/>
          </p:blipFill>
          <p:spPr>
            <a:xfrm>
              <a:off x="977900" y="2513013"/>
              <a:ext cx="6718300" cy="2135187"/>
            </a:xfrm>
            <a:prstGeom prst="rect">
              <a:avLst/>
            </a:prstGeom>
            <a:noFill/>
            <a:ln>
              <a:noFill/>
            </a:ln>
          </p:spPr>
        </p:pic>
        <p:pic>
          <p:nvPicPr>
            <p:cNvPr id="946" name="Google Shape;946;p98"/>
            <p:cNvPicPr preferRelativeResize="0"/>
            <p:nvPr/>
          </p:nvPicPr>
          <p:blipFill rotWithShape="1">
            <a:blip r:embed="rId4">
              <a:alphaModFix/>
            </a:blip>
            <a:srcRect b="0" l="0" r="0" t="0"/>
            <a:stretch/>
          </p:blipFill>
          <p:spPr>
            <a:xfrm>
              <a:off x="1778000" y="3105150"/>
              <a:ext cx="2641600" cy="1009650"/>
            </a:xfrm>
            <a:prstGeom prst="rect">
              <a:avLst/>
            </a:prstGeom>
            <a:noFill/>
            <a:ln>
              <a:noFill/>
            </a:ln>
          </p:spPr>
        </p:pic>
        <p:pic>
          <p:nvPicPr>
            <p:cNvPr id="947" name="Google Shape;947;p98"/>
            <p:cNvPicPr preferRelativeResize="0"/>
            <p:nvPr/>
          </p:nvPicPr>
          <p:blipFill rotWithShape="1">
            <a:blip r:embed="rId5">
              <a:alphaModFix/>
            </a:blip>
            <a:srcRect b="0" l="0" r="0" t="0"/>
            <a:stretch/>
          </p:blipFill>
          <p:spPr>
            <a:xfrm>
              <a:off x="4267200" y="2819400"/>
              <a:ext cx="2687638" cy="512763"/>
            </a:xfrm>
            <a:prstGeom prst="rect">
              <a:avLst/>
            </a:prstGeom>
            <a:noFill/>
            <a:ln>
              <a:noFill/>
            </a:ln>
          </p:spPr>
        </p:pic>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First scenario(Contd..)</a:t>
            </a:r>
            <a:br>
              <a:rPr lang="en-US" sz="3200">
                <a:latin typeface="Cambria"/>
                <a:ea typeface="Cambria"/>
                <a:cs typeface="Cambria"/>
                <a:sym typeface="Cambria"/>
              </a:rPr>
            </a:br>
            <a:endParaRPr sz="3200"/>
          </a:p>
        </p:txBody>
      </p:sp>
      <p:sp>
        <p:nvSpPr>
          <p:cNvPr id="953" name="Google Shape;953;p9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a:solidFill>
                  <a:srgbClr val="000000"/>
                </a:solidFill>
                <a:latin typeface="Cambria"/>
                <a:ea typeface="Cambria"/>
                <a:cs typeface="Cambria"/>
                <a:sym typeface="Cambria"/>
              </a:rPr>
              <a:t>When Alice needs to send a message to Bob, she runs a user agent( is a program) to prepare the message and store it in Bob’s mailbox. </a:t>
            </a:r>
            <a:endParaRPr/>
          </a:p>
          <a:p>
            <a:pPr indent="-171450" lvl="0" marL="285750" rtl="0" algn="just">
              <a:lnSpc>
                <a:spcPct val="115000"/>
              </a:lnSpc>
              <a:spcBef>
                <a:spcPts val="0"/>
              </a:spcBef>
              <a:spcAft>
                <a:spcPts val="0"/>
              </a:spcAft>
              <a:buSzPts val="1800"/>
              <a:buFont typeface="Arial"/>
              <a:buNone/>
            </a:pPr>
            <a:r>
              <a:t/>
            </a:r>
            <a:endParaRPr>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a:solidFill>
                  <a:srgbClr val="000000"/>
                </a:solidFill>
                <a:latin typeface="Cambria"/>
                <a:ea typeface="Cambria"/>
                <a:cs typeface="Cambria"/>
                <a:sym typeface="Cambria"/>
              </a:rPr>
              <a:t>The message has the sender and recipient mailbox addresses. Bob can retrieve and read the contents of his mailbox at his convenience using a user agent.</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954" name="Google Shape;954;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